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448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75" r:id="rId10"/>
    <p:sldId id="476" r:id="rId11"/>
    <p:sldId id="477" r:id="rId12"/>
    <p:sldId id="474" r:id="rId13"/>
    <p:sldId id="417" r:id="rId14"/>
    <p:sldId id="418" r:id="rId15"/>
    <p:sldId id="369" r:id="rId16"/>
    <p:sldId id="420" r:id="rId17"/>
    <p:sldId id="422" r:id="rId18"/>
    <p:sldId id="421" r:id="rId19"/>
    <p:sldId id="423" r:id="rId20"/>
    <p:sldId id="424" r:id="rId21"/>
    <p:sldId id="425" r:id="rId22"/>
    <p:sldId id="360" r:id="rId23"/>
    <p:sldId id="361" r:id="rId24"/>
    <p:sldId id="364" r:id="rId25"/>
    <p:sldId id="363" r:id="rId26"/>
    <p:sldId id="375" r:id="rId27"/>
    <p:sldId id="377" r:id="rId28"/>
    <p:sldId id="376" r:id="rId29"/>
    <p:sldId id="378" r:id="rId30"/>
    <p:sldId id="469" r:id="rId31"/>
    <p:sldId id="470" r:id="rId32"/>
    <p:sldId id="471" r:id="rId33"/>
    <p:sldId id="472" r:id="rId34"/>
    <p:sldId id="473" r:id="rId35"/>
    <p:sldId id="366" r:id="rId36"/>
    <p:sldId id="381" r:id="rId37"/>
    <p:sldId id="406" r:id="rId38"/>
    <p:sldId id="407" r:id="rId39"/>
    <p:sldId id="408" r:id="rId40"/>
    <p:sldId id="380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89" r:id="rId49"/>
    <p:sldId id="390" r:id="rId50"/>
    <p:sldId id="392" r:id="rId51"/>
    <p:sldId id="393" r:id="rId52"/>
    <p:sldId id="409" r:id="rId53"/>
    <p:sldId id="391" r:id="rId54"/>
    <p:sldId id="394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5" r:id="rId63"/>
    <p:sldId id="433" r:id="rId64"/>
    <p:sldId id="434" r:id="rId65"/>
    <p:sldId id="436" r:id="rId66"/>
    <p:sldId id="438" r:id="rId67"/>
    <p:sldId id="437" r:id="rId68"/>
    <p:sldId id="439" r:id="rId69"/>
    <p:sldId id="449" r:id="rId70"/>
    <p:sldId id="440" r:id="rId71"/>
    <p:sldId id="441" r:id="rId72"/>
    <p:sldId id="445" r:id="rId73"/>
    <p:sldId id="446" r:id="rId74"/>
    <p:sldId id="447" r:id="rId75"/>
    <p:sldId id="450" r:id="rId76"/>
    <p:sldId id="451" r:id="rId77"/>
    <p:sldId id="460" r:id="rId78"/>
    <p:sldId id="461" r:id="rId79"/>
    <p:sldId id="463" r:id="rId80"/>
    <p:sldId id="464" r:id="rId81"/>
    <p:sldId id="465" r:id="rId82"/>
    <p:sldId id="466" r:id="rId83"/>
    <p:sldId id="467" r:id="rId84"/>
    <p:sldId id="468" r:id="rId85"/>
    <p:sldId id="458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564" autoAdjust="0"/>
    <p:restoredTop sz="94660"/>
  </p:normalViewPr>
  <p:slideViewPr>
    <p:cSldViewPr>
      <p:cViewPr varScale="1">
        <p:scale>
          <a:sx n="55" d="100"/>
          <a:sy n="55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98963-A5AB-44B1-9262-F1B8172A4B8B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D16A1-EABC-404E-80CD-5108A20DDE1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+1</a:t>
          </a:r>
          <a:endParaRPr lang="en-US" dirty="0"/>
        </a:p>
      </dgm:t>
    </dgm:pt>
    <dgm:pt modelId="{34B8C1ED-E045-49EA-9FEF-52F0A3B96D3A}" type="parTrans" cxnId="{29CAF8DA-6E0C-41E1-BA5E-704FB7E53BE4}">
      <dgm:prSet/>
      <dgm:spPr/>
      <dgm:t>
        <a:bodyPr/>
        <a:lstStyle/>
        <a:p>
          <a:endParaRPr lang="en-US"/>
        </a:p>
      </dgm:t>
    </dgm:pt>
    <dgm:pt modelId="{E4914D58-A722-4B85-BDD1-A7495D566E16}" type="sibTrans" cxnId="{29CAF8DA-6E0C-41E1-BA5E-704FB7E53BE4}">
      <dgm:prSet/>
      <dgm:spPr/>
      <dgm:t>
        <a:bodyPr/>
        <a:lstStyle/>
        <a:p>
          <a:endParaRPr lang="en-US"/>
        </a:p>
      </dgm:t>
    </dgm:pt>
    <dgm:pt modelId="{8500269E-9024-4EFC-9781-C43CB0C1597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-1</a:t>
          </a:r>
          <a:endParaRPr lang="en-US" dirty="0"/>
        </a:p>
      </dgm:t>
    </dgm:pt>
    <dgm:pt modelId="{3E876861-65D4-4C0C-86E7-64E6509BC3C0}" type="parTrans" cxnId="{291D25F7-9B06-427F-AAD2-26E38556B657}">
      <dgm:prSet/>
      <dgm:spPr/>
      <dgm:t>
        <a:bodyPr/>
        <a:lstStyle/>
        <a:p>
          <a:endParaRPr lang="en-US"/>
        </a:p>
      </dgm:t>
    </dgm:pt>
    <dgm:pt modelId="{2A534AF6-D334-444F-9E70-D8B979801DE3}" type="sibTrans" cxnId="{291D25F7-9B06-427F-AAD2-26E38556B657}">
      <dgm:prSet/>
      <dgm:spPr/>
      <dgm:t>
        <a:bodyPr/>
        <a:lstStyle/>
        <a:p>
          <a:endParaRPr lang="en-US"/>
        </a:p>
      </dgm:t>
    </dgm:pt>
    <dgm:pt modelId="{4EAE9914-C3EF-4637-9801-C22A9DF83D31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-1</a:t>
          </a:r>
          <a:endParaRPr lang="en-US" dirty="0"/>
        </a:p>
      </dgm:t>
    </dgm:pt>
    <dgm:pt modelId="{4DDD371E-AD7F-4D1E-AD88-487C9D4CCDFF}" type="parTrans" cxnId="{BCAB03AE-C306-436F-83CA-6B556AE2EA40}">
      <dgm:prSet/>
      <dgm:spPr/>
      <dgm:t>
        <a:bodyPr/>
        <a:lstStyle/>
        <a:p>
          <a:endParaRPr lang="en-US"/>
        </a:p>
      </dgm:t>
    </dgm:pt>
    <dgm:pt modelId="{54392650-A084-4D65-ACF5-694A83CC9062}" type="sibTrans" cxnId="{BCAB03AE-C306-436F-83CA-6B556AE2EA40}">
      <dgm:prSet/>
      <dgm:spPr/>
      <dgm:t>
        <a:bodyPr/>
        <a:lstStyle/>
        <a:p>
          <a:endParaRPr lang="en-US"/>
        </a:p>
      </dgm:t>
    </dgm:pt>
    <dgm:pt modelId="{78A74DED-E822-41F8-989E-3986BDDBDFDB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+1</a:t>
          </a:r>
          <a:endParaRPr lang="en-US" dirty="0"/>
        </a:p>
      </dgm:t>
    </dgm:pt>
    <dgm:pt modelId="{F4DAB16C-71CD-4104-8287-F2B1C7350BE6}" type="parTrans" cxnId="{210FED97-5305-4393-9752-AFA4D7FC0EA5}">
      <dgm:prSet/>
      <dgm:spPr/>
      <dgm:t>
        <a:bodyPr/>
        <a:lstStyle/>
        <a:p>
          <a:endParaRPr lang="en-US"/>
        </a:p>
      </dgm:t>
    </dgm:pt>
    <dgm:pt modelId="{68F61734-EECB-4135-B163-A6082459FF81}" type="sibTrans" cxnId="{210FED97-5305-4393-9752-AFA4D7FC0EA5}">
      <dgm:prSet/>
      <dgm:spPr/>
      <dgm:t>
        <a:bodyPr/>
        <a:lstStyle/>
        <a:p>
          <a:endParaRPr lang="en-US"/>
        </a:p>
      </dgm:t>
    </dgm:pt>
    <dgm:pt modelId="{35E32C1A-00BE-4958-B47E-535DC5309B08}" type="pres">
      <dgm:prSet presAssocID="{67D98963-A5AB-44B1-9262-F1B8172A4B8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AF41F8-23C2-4BA4-8D4F-7E003FBCC9BB}" type="pres">
      <dgm:prSet presAssocID="{67D98963-A5AB-44B1-9262-F1B8172A4B8B}" presName="axisShape" presStyleLbl="bgShp" presStyleIdx="0" presStyleCnt="1"/>
      <dgm:spPr>
        <a:solidFill>
          <a:schemeClr val="accent1"/>
        </a:solidFill>
      </dgm:spPr>
      <dgm:t>
        <a:bodyPr/>
        <a:lstStyle/>
        <a:p>
          <a:endParaRPr lang="en-US"/>
        </a:p>
      </dgm:t>
    </dgm:pt>
    <dgm:pt modelId="{1C587160-3DDB-45FC-81F6-BBA8BA734EC1}" type="pres">
      <dgm:prSet presAssocID="{67D98963-A5AB-44B1-9262-F1B8172A4B8B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7B9D0A-6977-4D6E-8BD6-DB6988D6F939}" type="pres">
      <dgm:prSet presAssocID="{67D98963-A5AB-44B1-9262-F1B8172A4B8B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58DD0-F121-4C69-9265-8FB14D4AC81B}" type="pres">
      <dgm:prSet presAssocID="{67D98963-A5AB-44B1-9262-F1B8172A4B8B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6A233-E0A7-438D-A34B-7DE3421E3494}" type="pres">
      <dgm:prSet presAssocID="{67D98963-A5AB-44B1-9262-F1B8172A4B8B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AF8DA-6E0C-41E1-BA5E-704FB7E53BE4}" srcId="{67D98963-A5AB-44B1-9262-F1B8172A4B8B}" destId="{3A1D16A1-EABC-404E-80CD-5108A20DDE19}" srcOrd="0" destOrd="0" parTransId="{34B8C1ED-E045-49EA-9FEF-52F0A3B96D3A}" sibTransId="{E4914D58-A722-4B85-BDD1-A7495D566E16}"/>
    <dgm:cxn modelId="{291D25F7-9B06-427F-AAD2-26E38556B657}" srcId="{67D98963-A5AB-44B1-9262-F1B8172A4B8B}" destId="{8500269E-9024-4EFC-9781-C43CB0C15974}" srcOrd="1" destOrd="0" parTransId="{3E876861-65D4-4C0C-86E7-64E6509BC3C0}" sibTransId="{2A534AF6-D334-444F-9E70-D8B979801DE3}"/>
    <dgm:cxn modelId="{210FED97-5305-4393-9752-AFA4D7FC0EA5}" srcId="{67D98963-A5AB-44B1-9262-F1B8172A4B8B}" destId="{78A74DED-E822-41F8-989E-3986BDDBDFDB}" srcOrd="3" destOrd="0" parTransId="{F4DAB16C-71CD-4104-8287-F2B1C7350BE6}" sibTransId="{68F61734-EECB-4135-B163-A6082459FF81}"/>
    <dgm:cxn modelId="{C0D3BA9E-9271-4E41-8216-442343EE70AC}" type="presOf" srcId="{4EAE9914-C3EF-4637-9801-C22A9DF83D31}" destId="{0CD58DD0-F121-4C69-9265-8FB14D4AC81B}" srcOrd="0" destOrd="0" presId="urn:microsoft.com/office/officeart/2005/8/layout/matrix2"/>
    <dgm:cxn modelId="{DC8A0A29-13DF-4812-A431-D30D6E1F676F}" type="presOf" srcId="{3A1D16A1-EABC-404E-80CD-5108A20DDE19}" destId="{1C587160-3DDB-45FC-81F6-BBA8BA734EC1}" srcOrd="0" destOrd="0" presId="urn:microsoft.com/office/officeart/2005/8/layout/matrix2"/>
    <dgm:cxn modelId="{BCAB03AE-C306-436F-83CA-6B556AE2EA40}" srcId="{67D98963-A5AB-44B1-9262-F1B8172A4B8B}" destId="{4EAE9914-C3EF-4637-9801-C22A9DF83D31}" srcOrd="2" destOrd="0" parTransId="{4DDD371E-AD7F-4D1E-AD88-487C9D4CCDFF}" sibTransId="{54392650-A084-4D65-ACF5-694A83CC9062}"/>
    <dgm:cxn modelId="{29757C39-EA1C-44B1-B62C-992F90A1C92A}" type="presOf" srcId="{67D98963-A5AB-44B1-9262-F1B8172A4B8B}" destId="{35E32C1A-00BE-4958-B47E-535DC5309B08}" srcOrd="0" destOrd="0" presId="urn:microsoft.com/office/officeart/2005/8/layout/matrix2"/>
    <dgm:cxn modelId="{0F9A8030-745A-499E-88A7-A2B3F2AF8552}" type="presOf" srcId="{8500269E-9024-4EFC-9781-C43CB0C15974}" destId="{8A7B9D0A-6977-4D6E-8BD6-DB6988D6F939}" srcOrd="0" destOrd="0" presId="urn:microsoft.com/office/officeart/2005/8/layout/matrix2"/>
    <dgm:cxn modelId="{3AD7BB2F-4D5A-45B9-9FC0-B500512AEBEC}" type="presOf" srcId="{78A74DED-E822-41F8-989E-3986BDDBDFDB}" destId="{EEA6A233-E0A7-438D-A34B-7DE3421E3494}" srcOrd="0" destOrd="0" presId="urn:microsoft.com/office/officeart/2005/8/layout/matrix2"/>
    <dgm:cxn modelId="{27403324-DFD6-4130-BE5E-95149AC9ACCA}" type="presParOf" srcId="{35E32C1A-00BE-4958-B47E-535DC5309B08}" destId="{0BAF41F8-23C2-4BA4-8D4F-7E003FBCC9BB}" srcOrd="0" destOrd="0" presId="urn:microsoft.com/office/officeart/2005/8/layout/matrix2"/>
    <dgm:cxn modelId="{3D65D67D-FA8A-462C-8857-37AE9B667397}" type="presParOf" srcId="{35E32C1A-00BE-4958-B47E-535DC5309B08}" destId="{1C587160-3DDB-45FC-81F6-BBA8BA734EC1}" srcOrd="1" destOrd="0" presId="urn:microsoft.com/office/officeart/2005/8/layout/matrix2"/>
    <dgm:cxn modelId="{C7D25BD0-5279-445C-AE0B-A4318FE95387}" type="presParOf" srcId="{35E32C1A-00BE-4958-B47E-535DC5309B08}" destId="{8A7B9D0A-6977-4D6E-8BD6-DB6988D6F939}" srcOrd="2" destOrd="0" presId="urn:microsoft.com/office/officeart/2005/8/layout/matrix2"/>
    <dgm:cxn modelId="{1FB0A7E1-C7D5-4CA8-861E-F38D2BB1080F}" type="presParOf" srcId="{35E32C1A-00BE-4958-B47E-535DC5309B08}" destId="{0CD58DD0-F121-4C69-9265-8FB14D4AC81B}" srcOrd="3" destOrd="0" presId="urn:microsoft.com/office/officeart/2005/8/layout/matrix2"/>
    <dgm:cxn modelId="{46E2314B-580B-4FD2-A257-E8739650CEF0}" type="presParOf" srcId="{35E32C1A-00BE-4958-B47E-535DC5309B08}" destId="{EEA6A233-E0A7-438D-A34B-7DE3421E3494}" srcOrd="4" destOrd="0" presId="urn:microsoft.com/office/officeart/2005/8/layout/matrix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6882-472A-4FCB-8383-15F555A257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45E8E-27A1-408B-8E7D-924A0BBAFCB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06E2B2-6410-4CB5-8AAB-53595363FDF9}" type="parTrans" cxnId="{19A1639F-2B57-4D56-9EDF-76144064F26B}">
      <dgm:prSet/>
      <dgm:spPr/>
      <dgm:t>
        <a:bodyPr/>
        <a:lstStyle/>
        <a:p>
          <a:endParaRPr lang="en-US"/>
        </a:p>
      </dgm:t>
    </dgm:pt>
    <dgm:pt modelId="{407EC975-C08E-4BAB-8B23-AEFE7D002B74}" type="sibTrans" cxnId="{19A1639F-2B57-4D56-9EDF-76144064F26B}">
      <dgm:prSet/>
      <dgm:spPr/>
      <dgm:t>
        <a:bodyPr/>
        <a:lstStyle/>
        <a:p>
          <a:endParaRPr lang="en-US"/>
        </a:p>
      </dgm:t>
    </dgm:pt>
    <dgm:pt modelId="{0CB198DA-A5F2-41BC-B327-4F0272C894F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FE1FED-65AA-4A31-B6BB-6C226D1C6B7C}" type="parTrans" cxnId="{AC6A18A4-7783-46FB-B964-A950C2BD4643}">
      <dgm:prSet/>
      <dgm:spPr/>
      <dgm:t>
        <a:bodyPr/>
        <a:lstStyle/>
        <a:p>
          <a:endParaRPr lang="en-US"/>
        </a:p>
      </dgm:t>
    </dgm:pt>
    <dgm:pt modelId="{9EAF9232-E547-4E58-A5CD-CB24E1947E07}" type="sibTrans" cxnId="{AC6A18A4-7783-46FB-B964-A950C2BD4643}">
      <dgm:prSet/>
      <dgm:spPr/>
      <dgm:t>
        <a:bodyPr/>
        <a:lstStyle/>
        <a:p>
          <a:endParaRPr lang="en-US"/>
        </a:p>
      </dgm:t>
    </dgm:pt>
    <dgm:pt modelId="{D1DB6529-ABD7-42D9-9D39-C0F10CE9026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07E5D5E-84E8-41BF-B302-37E2C5C679F0}" type="parTrans" cxnId="{73791234-70DC-4587-BA4D-A3486CCFB5E1}">
      <dgm:prSet/>
      <dgm:spPr/>
      <dgm:t>
        <a:bodyPr/>
        <a:lstStyle/>
        <a:p>
          <a:endParaRPr lang="en-US"/>
        </a:p>
      </dgm:t>
    </dgm:pt>
    <dgm:pt modelId="{21F40927-51F4-42F8-B6C1-7BDCE324304E}" type="sibTrans" cxnId="{73791234-70DC-4587-BA4D-A3486CCFB5E1}">
      <dgm:prSet/>
      <dgm:spPr/>
      <dgm:t>
        <a:bodyPr/>
        <a:lstStyle/>
        <a:p>
          <a:endParaRPr lang="en-US"/>
        </a:p>
      </dgm:t>
    </dgm:pt>
    <dgm:pt modelId="{89777EBC-06BB-4839-8520-0F3EAA1E6DB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DAC97C-CB1E-4DCB-8AD2-10DF9D89238D}" type="parTrans" cxnId="{66174471-0034-4F03-A3F7-9130D9AD9BAE}">
      <dgm:prSet/>
      <dgm:spPr/>
      <dgm:t>
        <a:bodyPr/>
        <a:lstStyle/>
        <a:p>
          <a:endParaRPr lang="en-US"/>
        </a:p>
      </dgm:t>
    </dgm:pt>
    <dgm:pt modelId="{58434A4C-A3D2-4FD2-8DD0-9E47CD97B6D6}" type="sibTrans" cxnId="{66174471-0034-4F03-A3F7-9130D9AD9BAE}">
      <dgm:prSet/>
      <dgm:spPr/>
      <dgm:t>
        <a:bodyPr/>
        <a:lstStyle/>
        <a:p>
          <a:endParaRPr lang="en-US"/>
        </a:p>
      </dgm:t>
    </dgm:pt>
    <dgm:pt modelId="{59598620-3276-4D2C-BE34-883F241AC005}" type="pres">
      <dgm:prSet presAssocID="{B6666882-472A-4FCB-8383-15F555A257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62D0D-5644-4E67-AF19-696FFFEE2743}" type="pres">
      <dgm:prSet presAssocID="{B6666882-472A-4FCB-8383-15F555A25760}" presName="axisShape" presStyleLbl="bgShp" presStyleIdx="0" presStyleCnt="1"/>
      <dgm:spPr/>
    </dgm:pt>
    <dgm:pt modelId="{7BEF2E6D-C0B1-4440-94B9-417EB75ADCDD}" type="pres">
      <dgm:prSet presAssocID="{B6666882-472A-4FCB-8383-15F555A2576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BE1B-4424-4BDE-8489-74B2E1DDB573}" type="pres">
      <dgm:prSet presAssocID="{B6666882-472A-4FCB-8383-15F555A2576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8B57-6334-47FB-832E-9ECDBE138BFC}" type="pres">
      <dgm:prSet presAssocID="{B6666882-472A-4FCB-8383-15F555A2576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B749-2AF1-4428-9364-65F1B3AF5877}" type="pres">
      <dgm:prSet presAssocID="{B6666882-472A-4FCB-8383-15F555A2576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58E5D8-D161-43C0-B737-E3B67A3B8CE8}" type="presOf" srcId="{B6666882-472A-4FCB-8383-15F555A25760}" destId="{59598620-3276-4D2C-BE34-883F241AC005}" srcOrd="0" destOrd="0" presId="urn:microsoft.com/office/officeart/2005/8/layout/matrix2"/>
    <dgm:cxn modelId="{19A1639F-2B57-4D56-9EDF-76144064F26B}" srcId="{B6666882-472A-4FCB-8383-15F555A25760}" destId="{3E145E8E-27A1-408B-8E7D-924A0BBAFCB4}" srcOrd="0" destOrd="0" parTransId="{FE06E2B2-6410-4CB5-8AAB-53595363FDF9}" sibTransId="{407EC975-C08E-4BAB-8B23-AEFE7D002B74}"/>
    <dgm:cxn modelId="{32BFD643-959E-457E-B6F1-54094DA5BC72}" type="presOf" srcId="{3E145E8E-27A1-408B-8E7D-924A0BBAFCB4}" destId="{7BEF2E6D-C0B1-4440-94B9-417EB75ADCDD}" srcOrd="0" destOrd="0" presId="urn:microsoft.com/office/officeart/2005/8/layout/matrix2"/>
    <dgm:cxn modelId="{DF57107E-749A-49EA-9B03-8CB359A4B9FF}" type="presOf" srcId="{D1DB6529-ABD7-42D9-9D39-C0F10CE90269}" destId="{574C8B57-6334-47FB-832E-9ECDBE138BFC}" srcOrd="0" destOrd="0" presId="urn:microsoft.com/office/officeart/2005/8/layout/matrix2"/>
    <dgm:cxn modelId="{66174471-0034-4F03-A3F7-9130D9AD9BAE}" srcId="{B6666882-472A-4FCB-8383-15F555A25760}" destId="{89777EBC-06BB-4839-8520-0F3EAA1E6DB8}" srcOrd="3" destOrd="0" parTransId="{57DAC97C-CB1E-4DCB-8AD2-10DF9D89238D}" sibTransId="{58434A4C-A3D2-4FD2-8DD0-9E47CD97B6D6}"/>
    <dgm:cxn modelId="{AC6A18A4-7783-46FB-B964-A950C2BD4643}" srcId="{B6666882-472A-4FCB-8383-15F555A25760}" destId="{0CB198DA-A5F2-41BC-B327-4F0272C894F6}" srcOrd="1" destOrd="0" parTransId="{F5FE1FED-65AA-4A31-B6BB-6C226D1C6B7C}" sibTransId="{9EAF9232-E547-4E58-A5CD-CB24E1947E07}"/>
    <dgm:cxn modelId="{41B907BA-4964-473A-9F35-234BE6DA060E}" type="presOf" srcId="{89777EBC-06BB-4839-8520-0F3EAA1E6DB8}" destId="{074AB749-2AF1-4428-9364-65F1B3AF5877}" srcOrd="0" destOrd="0" presId="urn:microsoft.com/office/officeart/2005/8/layout/matrix2"/>
    <dgm:cxn modelId="{6EAB5A5F-FFE7-4F34-961C-291A28093117}" type="presOf" srcId="{0CB198DA-A5F2-41BC-B327-4F0272C894F6}" destId="{B65BBE1B-4424-4BDE-8489-74B2E1DDB573}" srcOrd="0" destOrd="0" presId="urn:microsoft.com/office/officeart/2005/8/layout/matrix2"/>
    <dgm:cxn modelId="{73791234-70DC-4587-BA4D-A3486CCFB5E1}" srcId="{B6666882-472A-4FCB-8383-15F555A25760}" destId="{D1DB6529-ABD7-42D9-9D39-C0F10CE90269}" srcOrd="2" destOrd="0" parTransId="{407E5D5E-84E8-41BF-B302-37E2C5C679F0}" sibTransId="{21F40927-51F4-42F8-B6C1-7BDCE324304E}"/>
    <dgm:cxn modelId="{43894270-8BF3-4868-BA33-C5DCB15ACDC0}" type="presParOf" srcId="{59598620-3276-4D2C-BE34-883F241AC005}" destId="{BA562D0D-5644-4E67-AF19-696FFFEE2743}" srcOrd="0" destOrd="0" presId="urn:microsoft.com/office/officeart/2005/8/layout/matrix2"/>
    <dgm:cxn modelId="{8465AA05-DD82-4D0A-8E7C-DF28BF3DD5A3}" type="presParOf" srcId="{59598620-3276-4D2C-BE34-883F241AC005}" destId="{7BEF2E6D-C0B1-4440-94B9-417EB75ADCDD}" srcOrd="1" destOrd="0" presId="urn:microsoft.com/office/officeart/2005/8/layout/matrix2"/>
    <dgm:cxn modelId="{AA26F1E1-55F5-42F7-B09C-8006C9E357CA}" type="presParOf" srcId="{59598620-3276-4D2C-BE34-883F241AC005}" destId="{B65BBE1B-4424-4BDE-8489-74B2E1DDB573}" srcOrd="2" destOrd="0" presId="urn:microsoft.com/office/officeart/2005/8/layout/matrix2"/>
    <dgm:cxn modelId="{F09A784F-1F33-4704-9B92-A664DF213B85}" type="presParOf" srcId="{59598620-3276-4D2C-BE34-883F241AC005}" destId="{574C8B57-6334-47FB-832E-9ECDBE138BFC}" srcOrd="3" destOrd="0" presId="urn:microsoft.com/office/officeart/2005/8/layout/matrix2"/>
    <dgm:cxn modelId="{067D0F4A-90A5-4E42-A0DF-D5828CDE043D}" type="presParOf" srcId="{59598620-3276-4D2C-BE34-883F241AC005}" destId="{074AB749-2AF1-4428-9364-65F1B3AF58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66882-472A-4FCB-8383-15F555A257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45E8E-27A1-408B-8E7D-924A0BBAFCB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06E2B2-6410-4CB5-8AAB-53595363FDF9}" type="parTrans" cxnId="{19A1639F-2B57-4D56-9EDF-76144064F26B}">
      <dgm:prSet/>
      <dgm:spPr/>
      <dgm:t>
        <a:bodyPr/>
        <a:lstStyle/>
        <a:p>
          <a:endParaRPr lang="en-US"/>
        </a:p>
      </dgm:t>
    </dgm:pt>
    <dgm:pt modelId="{407EC975-C08E-4BAB-8B23-AEFE7D002B74}" type="sibTrans" cxnId="{19A1639F-2B57-4D56-9EDF-76144064F26B}">
      <dgm:prSet/>
      <dgm:spPr/>
      <dgm:t>
        <a:bodyPr/>
        <a:lstStyle/>
        <a:p>
          <a:endParaRPr lang="en-US"/>
        </a:p>
      </dgm:t>
    </dgm:pt>
    <dgm:pt modelId="{0CB198DA-A5F2-41BC-B327-4F0272C894F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FE1FED-65AA-4A31-B6BB-6C226D1C6B7C}" type="parTrans" cxnId="{AC6A18A4-7783-46FB-B964-A950C2BD4643}">
      <dgm:prSet/>
      <dgm:spPr/>
      <dgm:t>
        <a:bodyPr/>
        <a:lstStyle/>
        <a:p>
          <a:endParaRPr lang="en-US"/>
        </a:p>
      </dgm:t>
    </dgm:pt>
    <dgm:pt modelId="{9EAF9232-E547-4E58-A5CD-CB24E1947E07}" type="sibTrans" cxnId="{AC6A18A4-7783-46FB-B964-A950C2BD4643}">
      <dgm:prSet/>
      <dgm:spPr/>
      <dgm:t>
        <a:bodyPr/>
        <a:lstStyle/>
        <a:p>
          <a:endParaRPr lang="en-US"/>
        </a:p>
      </dgm:t>
    </dgm:pt>
    <dgm:pt modelId="{D1DB6529-ABD7-42D9-9D39-C0F10CE902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07E5D5E-84E8-41BF-B302-37E2C5C679F0}" type="parTrans" cxnId="{73791234-70DC-4587-BA4D-A3486CCFB5E1}">
      <dgm:prSet/>
      <dgm:spPr/>
      <dgm:t>
        <a:bodyPr/>
        <a:lstStyle/>
        <a:p>
          <a:endParaRPr lang="en-US"/>
        </a:p>
      </dgm:t>
    </dgm:pt>
    <dgm:pt modelId="{21F40927-51F4-42F8-B6C1-7BDCE324304E}" type="sibTrans" cxnId="{73791234-70DC-4587-BA4D-A3486CCFB5E1}">
      <dgm:prSet/>
      <dgm:spPr/>
      <dgm:t>
        <a:bodyPr/>
        <a:lstStyle/>
        <a:p>
          <a:endParaRPr lang="en-US"/>
        </a:p>
      </dgm:t>
    </dgm:pt>
    <dgm:pt modelId="{89777EBC-06BB-4839-8520-0F3EAA1E6DB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DAC97C-CB1E-4DCB-8AD2-10DF9D89238D}" type="parTrans" cxnId="{66174471-0034-4F03-A3F7-9130D9AD9BAE}">
      <dgm:prSet/>
      <dgm:spPr/>
      <dgm:t>
        <a:bodyPr/>
        <a:lstStyle/>
        <a:p>
          <a:endParaRPr lang="en-US"/>
        </a:p>
      </dgm:t>
    </dgm:pt>
    <dgm:pt modelId="{58434A4C-A3D2-4FD2-8DD0-9E47CD97B6D6}" type="sibTrans" cxnId="{66174471-0034-4F03-A3F7-9130D9AD9BAE}">
      <dgm:prSet/>
      <dgm:spPr/>
      <dgm:t>
        <a:bodyPr/>
        <a:lstStyle/>
        <a:p>
          <a:endParaRPr lang="en-US"/>
        </a:p>
      </dgm:t>
    </dgm:pt>
    <dgm:pt modelId="{59598620-3276-4D2C-BE34-883F241AC005}" type="pres">
      <dgm:prSet presAssocID="{B6666882-472A-4FCB-8383-15F555A257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62D0D-5644-4E67-AF19-696FFFEE2743}" type="pres">
      <dgm:prSet presAssocID="{B6666882-472A-4FCB-8383-15F555A25760}" presName="axisShape" presStyleLbl="bgShp" presStyleIdx="0" presStyleCnt="1"/>
      <dgm:spPr/>
    </dgm:pt>
    <dgm:pt modelId="{7BEF2E6D-C0B1-4440-94B9-417EB75ADCDD}" type="pres">
      <dgm:prSet presAssocID="{B6666882-472A-4FCB-8383-15F555A2576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BE1B-4424-4BDE-8489-74B2E1DDB573}" type="pres">
      <dgm:prSet presAssocID="{B6666882-472A-4FCB-8383-15F555A2576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8B57-6334-47FB-832E-9ECDBE138BFC}" type="pres">
      <dgm:prSet presAssocID="{B6666882-472A-4FCB-8383-15F555A2576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B749-2AF1-4428-9364-65F1B3AF5877}" type="pres">
      <dgm:prSet presAssocID="{B6666882-472A-4FCB-8383-15F555A2576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0D59FB-8DCB-48E9-B41F-80B30E976A77}" type="presOf" srcId="{D1DB6529-ABD7-42D9-9D39-C0F10CE90269}" destId="{574C8B57-6334-47FB-832E-9ECDBE138BFC}" srcOrd="0" destOrd="0" presId="urn:microsoft.com/office/officeart/2005/8/layout/matrix2"/>
    <dgm:cxn modelId="{FD431338-667E-49C3-B7A2-6FA9409298B3}" type="presOf" srcId="{0CB198DA-A5F2-41BC-B327-4F0272C894F6}" destId="{B65BBE1B-4424-4BDE-8489-74B2E1DDB573}" srcOrd="0" destOrd="0" presId="urn:microsoft.com/office/officeart/2005/8/layout/matrix2"/>
    <dgm:cxn modelId="{19A1639F-2B57-4D56-9EDF-76144064F26B}" srcId="{B6666882-472A-4FCB-8383-15F555A25760}" destId="{3E145E8E-27A1-408B-8E7D-924A0BBAFCB4}" srcOrd="0" destOrd="0" parTransId="{FE06E2B2-6410-4CB5-8AAB-53595363FDF9}" sibTransId="{407EC975-C08E-4BAB-8B23-AEFE7D002B74}"/>
    <dgm:cxn modelId="{F3AAEAFD-58F0-4B4E-8BCF-09A1EA683975}" type="presOf" srcId="{B6666882-472A-4FCB-8383-15F555A25760}" destId="{59598620-3276-4D2C-BE34-883F241AC005}" srcOrd="0" destOrd="0" presId="urn:microsoft.com/office/officeart/2005/8/layout/matrix2"/>
    <dgm:cxn modelId="{6A4D0D32-DF62-46CE-85CF-55709347A8D0}" type="presOf" srcId="{89777EBC-06BB-4839-8520-0F3EAA1E6DB8}" destId="{074AB749-2AF1-4428-9364-65F1B3AF5877}" srcOrd="0" destOrd="0" presId="urn:microsoft.com/office/officeart/2005/8/layout/matrix2"/>
    <dgm:cxn modelId="{66174471-0034-4F03-A3F7-9130D9AD9BAE}" srcId="{B6666882-472A-4FCB-8383-15F555A25760}" destId="{89777EBC-06BB-4839-8520-0F3EAA1E6DB8}" srcOrd="3" destOrd="0" parTransId="{57DAC97C-CB1E-4DCB-8AD2-10DF9D89238D}" sibTransId="{58434A4C-A3D2-4FD2-8DD0-9E47CD97B6D6}"/>
    <dgm:cxn modelId="{AC6A18A4-7783-46FB-B964-A950C2BD4643}" srcId="{B6666882-472A-4FCB-8383-15F555A25760}" destId="{0CB198DA-A5F2-41BC-B327-4F0272C894F6}" srcOrd="1" destOrd="0" parTransId="{F5FE1FED-65AA-4A31-B6BB-6C226D1C6B7C}" sibTransId="{9EAF9232-E547-4E58-A5CD-CB24E1947E07}"/>
    <dgm:cxn modelId="{15D137A3-ADBA-4D33-8ECB-BF681D1E72F5}" type="presOf" srcId="{3E145E8E-27A1-408B-8E7D-924A0BBAFCB4}" destId="{7BEF2E6D-C0B1-4440-94B9-417EB75ADCDD}" srcOrd="0" destOrd="0" presId="urn:microsoft.com/office/officeart/2005/8/layout/matrix2"/>
    <dgm:cxn modelId="{73791234-70DC-4587-BA4D-A3486CCFB5E1}" srcId="{B6666882-472A-4FCB-8383-15F555A25760}" destId="{D1DB6529-ABD7-42D9-9D39-C0F10CE90269}" srcOrd="2" destOrd="0" parTransId="{407E5D5E-84E8-41BF-B302-37E2C5C679F0}" sibTransId="{21F40927-51F4-42F8-B6C1-7BDCE324304E}"/>
    <dgm:cxn modelId="{4A635A0D-251A-4F8A-951D-45AFA81A4A5E}" type="presParOf" srcId="{59598620-3276-4D2C-BE34-883F241AC005}" destId="{BA562D0D-5644-4E67-AF19-696FFFEE2743}" srcOrd="0" destOrd="0" presId="urn:microsoft.com/office/officeart/2005/8/layout/matrix2"/>
    <dgm:cxn modelId="{642D9C85-F7D9-4E87-A941-C0CC6797A9F9}" type="presParOf" srcId="{59598620-3276-4D2C-BE34-883F241AC005}" destId="{7BEF2E6D-C0B1-4440-94B9-417EB75ADCDD}" srcOrd="1" destOrd="0" presId="urn:microsoft.com/office/officeart/2005/8/layout/matrix2"/>
    <dgm:cxn modelId="{E72D149F-BB89-4193-BEC9-115EDBA0D1E6}" type="presParOf" srcId="{59598620-3276-4D2C-BE34-883F241AC005}" destId="{B65BBE1B-4424-4BDE-8489-74B2E1DDB573}" srcOrd="2" destOrd="0" presId="urn:microsoft.com/office/officeart/2005/8/layout/matrix2"/>
    <dgm:cxn modelId="{18415DC3-391A-4A86-9A58-E421DC89E2C3}" type="presParOf" srcId="{59598620-3276-4D2C-BE34-883F241AC005}" destId="{574C8B57-6334-47FB-832E-9ECDBE138BFC}" srcOrd="3" destOrd="0" presId="urn:microsoft.com/office/officeart/2005/8/layout/matrix2"/>
    <dgm:cxn modelId="{D885EB12-F70B-4F40-B1AD-731AF407B861}" type="presParOf" srcId="{59598620-3276-4D2C-BE34-883F241AC005}" destId="{074AB749-2AF1-4428-9364-65F1B3AF58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666882-472A-4FCB-8383-15F555A257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45E8E-27A1-408B-8E7D-924A0BBAFCB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06E2B2-6410-4CB5-8AAB-53595363FDF9}" type="parTrans" cxnId="{19A1639F-2B57-4D56-9EDF-76144064F26B}">
      <dgm:prSet/>
      <dgm:spPr/>
      <dgm:t>
        <a:bodyPr/>
        <a:lstStyle/>
        <a:p>
          <a:endParaRPr lang="en-US"/>
        </a:p>
      </dgm:t>
    </dgm:pt>
    <dgm:pt modelId="{407EC975-C08E-4BAB-8B23-AEFE7D002B74}" type="sibTrans" cxnId="{19A1639F-2B57-4D56-9EDF-76144064F26B}">
      <dgm:prSet/>
      <dgm:spPr/>
      <dgm:t>
        <a:bodyPr/>
        <a:lstStyle/>
        <a:p>
          <a:endParaRPr lang="en-US"/>
        </a:p>
      </dgm:t>
    </dgm:pt>
    <dgm:pt modelId="{0CB198DA-A5F2-41BC-B327-4F0272C894F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FE1FED-65AA-4A31-B6BB-6C226D1C6B7C}" type="parTrans" cxnId="{AC6A18A4-7783-46FB-B964-A950C2BD4643}">
      <dgm:prSet/>
      <dgm:spPr/>
      <dgm:t>
        <a:bodyPr/>
        <a:lstStyle/>
        <a:p>
          <a:endParaRPr lang="en-US"/>
        </a:p>
      </dgm:t>
    </dgm:pt>
    <dgm:pt modelId="{9EAF9232-E547-4E58-A5CD-CB24E1947E07}" type="sibTrans" cxnId="{AC6A18A4-7783-46FB-B964-A950C2BD4643}">
      <dgm:prSet/>
      <dgm:spPr/>
      <dgm:t>
        <a:bodyPr/>
        <a:lstStyle/>
        <a:p>
          <a:endParaRPr lang="en-US"/>
        </a:p>
      </dgm:t>
    </dgm:pt>
    <dgm:pt modelId="{D1DB6529-ABD7-42D9-9D39-C0F10CE9026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07E5D5E-84E8-41BF-B302-37E2C5C679F0}" type="parTrans" cxnId="{73791234-70DC-4587-BA4D-A3486CCFB5E1}">
      <dgm:prSet/>
      <dgm:spPr/>
      <dgm:t>
        <a:bodyPr/>
        <a:lstStyle/>
        <a:p>
          <a:endParaRPr lang="en-US"/>
        </a:p>
      </dgm:t>
    </dgm:pt>
    <dgm:pt modelId="{21F40927-51F4-42F8-B6C1-7BDCE324304E}" type="sibTrans" cxnId="{73791234-70DC-4587-BA4D-A3486CCFB5E1}">
      <dgm:prSet/>
      <dgm:spPr/>
      <dgm:t>
        <a:bodyPr/>
        <a:lstStyle/>
        <a:p>
          <a:endParaRPr lang="en-US"/>
        </a:p>
      </dgm:t>
    </dgm:pt>
    <dgm:pt modelId="{89777EBC-06BB-4839-8520-0F3EAA1E6DB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DAC97C-CB1E-4DCB-8AD2-10DF9D89238D}" type="parTrans" cxnId="{66174471-0034-4F03-A3F7-9130D9AD9BAE}">
      <dgm:prSet/>
      <dgm:spPr/>
      <dgm:t>
        <a:bodyPr/>
        <a:lstStyle/>
        <a:p>
          <a:endParaRPr lang="en-US"/>
        </a:p>
      </dgm:t>
    </dgm:pt>
    <dgm:pt modelId="{58434A4C-A3D2-4FD2-8DD0-9E47CD97B6D6}" type="sibTrans" cxnId="{66174471-0034-4F03-A3F7-9130D9AD9BAE}">
      <dgm:prSet/>
      <dgm:spPr/>
      <dgm:t>
        <a:bodyPr/>
        <a:lstStyle/>
        <a:p>
          <a:endParaRPr lang="en-US"/>
        </a:p>
      </dgm:t>
    </dgm:pt>
    <dgm:pt modelId="{59598620-3276-4D2C-BE34-883F241AC005}" type="pres">
      <dgm:prSet presAssocID="{B6666882-472A-4FCB-8383-15F555A257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62D0D-5644-4E67-AF19-696FFFEE2743}" type="pres">
      <dgm:prSet presAssocID="{B6666882-472A-4FCB-8383-15F555A25760}" presName="axisShape" presStyleLbl="bgShp" presStyleIdx="0" presStyleCnt="1"/>
      <dgm:spPr/>
    </dgm:pt>
    <dgm:pt modelId="{7BEF2E6D-C0B1-4440-94B9-417EB75ADCDD}" type="pres">
      <dgm:prSet presAssocID="{B6666882-472A-4FCB-8383-15F555A2576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BE1B-4424-4BDE-8489-74B2E1DDB573}" type="pres">
      <dgm:prSet presAssocID="{B6666882-472A-4FCB-8383-15F555A2576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8B57-6334-47FB-832E-9ECDBE138BFC}" type="pres">
      <dgm:prSet presAssocID="{B6666882-472A-4FCB-8383-15F555A2576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B749-2AF1-4428-9364-65F1B3AF5877}" type="pres">
      <dgm:prSet presAssocID="{B6666882-472A-4FCB-8383-15F555A2576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1639F-2B57-4D56-9EDF-76144064F26B}" srcId="{B6666882-472A-4FCB-8383-15F555A25760}" destId="{3E145E8E-27A1-408B-8E7D-924A0BBAFCB4}" srcOrd="0" destOrd="0" parTransId="{FE06E2B2-6410-4CB5-8AAB-53595363FDF9}" sibTransId="{407EC975-C08E-4BAB-8B23-AEFE7D002B74}"/>
    <dgm:cxn modelId="{0B4C017F-981B-4F35-A789-A9D52A764894}" type="presOf" srcId="{89777EBC-06BB-4839-8520-0F3EAA1E6DB8}" destId="{074AB749-2AF1-4428-9364-65F1B3AF5877}" srcOrd="0" destOrd="0" presId="urn:microsoft.com/office/officeart/2005/8/layout/matrix2"/>
    <dgm:cxn modelId="{65563BC3-0758-4F46-A354-3FD438FA2587}" type="presOf" srcId="{3E145E8E-27A1-408B-8E7D-924A0BBAFCB4}" destId="{7BEF2E6D-C0B1-4440-94B9-417EB75ADCDD}" srcOrd="0" destOrd="0" presId="urn:microsoft.com/office/officeart/2005/8/layout/matrix2"/>
    <dgm:cxn modelId="{66174471-0034-4F03-A3F7-9130D9AD9BAE}" srcId="{B6666882-472A-4FCB-8383-15F555A25760}" destId="{89777EBC-06BB-4839-8520-0F3EAA1E6DB8}" srcOrd="3" destOrd="0" parTransId="{57DAC97C-CB1E-4DCB-8AD2-10DF9D89238D}" sibTransId="{58434A4C-A3D2-4FD2-8DD0-9E47CD97B6D6}"/>
    <dgm:cxn modelId="{B61D3EDA-DDB8-4144-8883-84E060B818A2}" type="presOf" srcId="{B6666882-472A-4FCB-8383-15F555A25760}" destId="{59598620-3276-4D2C-BE34-883F241AC005}" srcOrd="0" destOrd="0" presId="urn:microsoft.com/office/officeart/2005/8/layout/matrix2"/>
    <dgm:cxn modelId="{AC6A18A4-7783-46FB-B964-A950C2BD4643}" srcId="{B6666882-472A-4FCB-8383-15F555A25760}" destId="{0CB198DA-A5F2-41BC-B327-4F0272C894F6}" srcOrd="1" destOrd="0" parTransId="{F5FE1FED-65AA-4A31-B6BB-6C226D1C6B7C}" sibTransId="{9EAF9232-E547-4E58-A5CD-CB24E1947E07}"/>
    <dgm:cxn modelId="{B7349644-1662-4B01-8BC3-849AA006B3BC}" type="presOf" srcId="{0CB198DA-A5F2-41BC-B327-4F0272C894F6}" destId="{B65BBE1B-4424-4BDE-8489-74B2E1DDB573}" srcOrd="0" destOrd="0" presId="urn:microsoft.com/office/officeart/2005/8/layout/matrix2"/>
    <dgm:cxn modelId="{73791234-70DC-4587-BA4D-A3486CCFB5E1}" srcId="{B6666882-472A-4FCB-8383-15F555A25760}" destId="{D1DB6529-ABD7-42D9-9D39-C0F10CE90269}" srcOrd="2" destOrd="0" parTransId="{407E5D5E-84E8-41BF-B302-37E2C5C679F0}" sibTransId="{21F40927-51F4-42F8-B6C1-7BDCE324304E}"/>
    <dgm:cxn modelId="{2C7DB0F0-B3EE-4495-B047-84381AE143D7}" type="presOf" srcId="{D1DB6529-ABD7-42D9-9D39-C0F10CE90269}" destId="{574C8B57-6334-47FB-832E-9ECDBE138BFC}" srcOrd="0" destOrd="0" presId="urn:microsoft.com/office/officeart/2005/8/layout/matrix2"/>
    <dgm:cxn modelId="{BBB51710-88A9-4813-8D1E-EDC921F1C9E3}" type="presParOf" srcId="{59598620-3276-4D2C-BE34-883F241AC005}" destId="{BA562D0D-5644-4E67-AF19-696FFFEE2743}" srcOrd="0" destOrd="0" presId="urn:microsoft.com/office/officeart/2005/8/layout/matrix2"/>
    <dgm:cxn modelId="{09F8387A-931F-4645-BAF1-9DCC0FA39407}" type="presParOf" srcId="{59598620-3276-4D2C-BE34-883F241AC005}" destId="{7BEF2E6D-C0B1-4440-94B9-417EB75ADCDD}" srcOrd="1" destOrd="0" presId="urn:microsoft.com/office/officeart/2005/8/layout/matrix2"/>
    <dgm:cxn modelId="{E5F890F5-393C-457B-857B-257F9DCD7A83}" type="presParOf" srcId="{59598620-3276-4D2C-BE34-883F241AC005}" destId="{B65BBE1B-4424-4BDE-8489-74B2E1DDB573}" srcOrd="2" destOrd="0" presId="urn:microsoft.com/office/officeart/2005/8/layout/matrix2"/>
    <dgm:cxn modelId="{41F3F320-5EE6-44C3-9BB2-304AA486577F}" type="presParOf" srcId="{59598620-3276-4D2C-BE34-883F241AC005}" destId="{574C8B57-6334-47FB-832E-9ECDBE138BFC}" srcOrd="3" destOrd="0" presId="urn:microsoft.com/office/officeart/2005/8/layout/matrix2"/>
    <dgm:cxn modelId="{EAC51982-0DAA-4BD0-ACA6-2A14A64776BD}" type="presParOf" srcId="{59598620-3276-4D2C-BE34-883F241AC005}" destId="{074AB749-2AF1-4428-9364-65F1B3AF58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666882-472A-4FCB-8383-15F555A257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45E8E-27A1-408B-8E7D-924A0BBAFCB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06E2B2-6410-4CB5-8AAB-53595363FDF9}" type="parTrans" cxnId="{19A1639F-2B57-4D56-9EDF-76144064F26B}">
      <dgm:prSet/>
      <dgm:spPr/>
      <dgm:t>
        <a:bodyPr/>
        <a:lstStyle/>
        <a:p>
          <a:endParaRPr lang="en-US"/>
        </a:p>
      </dgm:t>
    </dgm:pt>
    <dgm:pt modelId="{407EC975-C08E-4BAB-8B23-AEFE7D002B74}" type="sibTrans" cxnId="{19A1639F-2B57-4D56-9EDF-76144064F26B}">
      <dgm:prSet/>
      <dgm:spPr/>
      <dgm:t>
        <a:bodyPr/>
        <a:lstStyle/>
        <a:p>
          <a:endParaRPr lang="en-US"/>
        </a:p>
      </dgm:t>
    </dgm:pt>
    <dgm:pt modelId="{0CB198DA-A5F2-41BC-B327-4F0272C894F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FE1FED-65AA-4A31-B6BB-6C226D1C6B7C}" type="parTrans" cxnId="{AC6A18A4-7783-46FB-B964-A950C2BD4643}">
      <dgm:prSet/>
      <dgm:spPr/>
      <dgm:t>
        <a:bodyPr/>
        <a:lstStyle/>
        <a:p>
          <a:endParaRPr lang="en-US"/>
        </a:p>
      </dgm:t>
    </dgm:pt>
    <dgm:pt modelId="{9EAF9232-E547-4E58-A5CD-CB24E1947E07}" type="sibTrans" cxnId="{AC6A18A4-7783-46FB-B964-A950C2BD4643}">
      <dgm:prSet/>
      <dgm:spPr/>
      <dgm:t>
        <a:bodyPr/>
        <a:lstStyle/>
        <a:p>
          <a:endParaRPr lang="en-US"/>
        </a:p>
      </dgm:t>
    </dgm:pt>
    <dgm:pt modelId="{D1DB6529-ABD7-42D9-9D39-C0F10CE902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07E5D5E-84E8-41BF-B302-37E2C5C679F0}" type="parTrans" cxnId="{73791234-70DC-4587-BA4D-A3486CCFB5E1}">
      <dgm:prSet/>
      <dgm:spPr/>
      <dgm:t>
        <a:bodyPr/>
        <a:lstStyle/>
        <a:p>
          <a:endParaRPr lang="en-US"/>
        </a:p>
      </dgm:t>
    </dgm:pt>
    <dgm:pt modelId="{21F40927-51F4-42F8-B6C1-7BDCE324304E}" type="sibTrans" cxnId="{73791234-70DC-4587-BA4D-A3486CCFB5E1}">
      <dgm:prSet/>
      <dgm:spPr/>
      <dgm:t>
        <a:bodyPr/>
        <a:lstStyle/>
        <a:p>
          <a:endParaRPr lang="en-US"/>
        </a:p>
      </dgm:t>
    </dgm:pt>
    <dgm:pt modelId="{89777EBC-06BB-4839-8520-0F3EAA1E6DB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DAC97C-CB1E-4DCB-8AD2-10DF9D89238D}" type="parTrans" cxnId="{66174471-0034-4F03-A3F7-9130D9AD9BAE}">
      <dgm:prSet/>
      <dgm:spPr/>
      <dgm:t>
        <a:bodyPr/>
        <a:lstStyle/>
        <a:p>
          <a:endParaRPr lang="en-US"/>
        </a:p>
      </dgm:t>
    </dgm:pt>
    <dgm:pt modelId="{58434A4C-A3D2-4FD2-8DD0-9E47CD97B6D6}" type="sibTrans" cxnId="{66174471-0034-4F03-A3F7-9130D9AD9BAE}">
      <dgm:prSet/>
      <dgm:spPr/>
      <dgm:t>
        <a:bodyPr/>
        <a:lstStyle/>
        <a:p>
          <a:endParaRPr lang="en-US"/>
        </a:p>
      </dgm:t>
    </dgm:pt>
    <dgm:pt modelId="{59598620-3276-4D2C-BE34-883F241AC005}" type="pres">
      <dgm:prSet presAssocID="{B6666882-472A-4FCB-8383-15F555A257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62D0D-5644-4E67-AF19-696FFFEE2743}" type="pres">
      <dgm:prSet presAssocID="{B6666882-472A-4FCB-8383-15F555A25760}" presName="axisShape" presStyleLbl="bgShp" presStyleIdx="0" presStyleCnt="1"/>
      <dgm:spPr/>
    </dgm:pt>
    <dgm:pt modelId="{7BEF2E6D-C0B1-4440-94B9-417EB75ADCDD}" type="pres">
      <dgm:prSet presAssocID="{B6666882-472A-4FCB-8383-15F555A2576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BE1B-4424-4BDE-8489-74B2E1DDB573}" type="pres">
      <dgm:prSet presAssocID="{B6666882-472A-4FCB-8383-15F555A2576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8B57-6334-47FB-832E-9ECDBE138BFC}" type="pres">
      <dgm:prSet presAssocID="{B6666882-472A-4FCB-8383-15F555A2576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B749-2AF1-4428-9364-65F1B3AF5877}" type="pres">
      <dgm:prSet presAssocID="{B6666882-472A-4FCB-8383-15F555A2576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F58E4A-21D9-45D9-8E5C-8EC46058C569}" type="presOf" srcId="{0CB198DA-A5F2-41BC-B327-4F0272C894F6}" destId="{B65BBE1B-4424-4BDE-8489-74B2E1DDB573}" srcOrd="0" destOrd="0" presId="urn:microsoft.com/office/officeart/2005/8/layout/matrix2"/>
    <dgm:cxn modelId="{19A1639F-2B57-4D56-9EDF-76144064F26B}" srcId="{B6666882-472A-4FCB-8383-15F555A25760}" destId="{3E145E8E-27A1-408B-8E7D-924A0BBAFCB4}" srcOrd="0" destOrd="0" parTransId="{FE06E2B2-6410-4CB5-8AAB-53595363FDF9}" sibTransId="{407EC975-C08E-4BAB-8B23-AEFE7D002B74}"/>
    <dgm:cxn modelId="{D938DD57-EC7F-4694-8065-7A2DE3B5D2EF}" type="presOf" srcId="{89777EBC-06BB-4839-8520-0F3EAA1E6DB8}" destId="{074AB749-2AF1-4428-9364-65F1B3AF5877}" srcOrd="0" destOrd="0" presId="urn:microsoft.com/office/officeart/2005/8/layout/matrix2"/>
    <dgm:cxn modelId="{0F02C75D-13DB-411A-ABC7-367B1E41B710}" type="presOf" srcId="{3E145E8E-27A1-408B-8E7D-924A0BBAFCB4}" destId="{7BEF2E6D-C0B1-4440-94B9-417EB75ADCDD}" srcOrd="0" destOrd="0" presId="urn:microsoft.com/office/officeart/2005/8/layout/matrix2"/>
    <dgm:cxn modelId="{097AB848-A2FD-4242-9076-8B1E64769021}" type="presOf" srcId="{B6666882-472A-4FCB-8383-15F555A25760}" destId="{59598620-3276-4D2C-BE34-883F241AC005}" srcOrd="0" destOrd="0" presId="urn:microsoft.com/office/officeart/2005/8/layout/matrix2"/>
    <dgm:cxn modelId="{66174471-0034-4F03-A3F7-9130D9AD9BAE}" srcId="{B6666882-472A-4FCB-8383-15F555A25760}" destId="{89777EBC-06BB-4839-8520-0F3EAA1E6DB8}" srcOrd="3" destOrd="0" parTransId="{57DAC97C-CB1E-4DCB-8AD2-10DF9D89238D}" sibTransId="{58434A4C-A3D2-4FD2-8DD0-9E47CD97B6D6}"/>
    <dgm:cxn modelId="{AC6A18A4-7783-46FB-B964-A950C2BD4643}" srcId="{B6666882-472A-4FCB-8383-15F555A25760}" destId="{0CB198DA-A5F2-41BC-B327-4F0272C894F6}" srcOrd="1" destOrd="0" parTransId="{F5FE1FED-65AA-4A31-B6BB-6C226D1C6B7C}" sibTransId="{9EAF9232-E547-4E58-A5CD-CB24E1947E07}"/>
    <dgm:cxn modelId="{75A914C6-2246-4766-BB55-1B96614E8801}" type="presOf" srcId="{D1DB6529-ABD7-42D9-9D39-C0F10CE90269}" destId="{574C8B57-6334-47FB-832E-9ECDBE138BFC}" srcOrd="0" destOrd="0" presId="urn:microsoft.com/office/officeart/2005/8/layout/matrix2"/>
    <dgm:cxn modelId="{73791234-70DC-4587-BA4D-A3486CCFB5E1}" srcId="{B6666882-472A-4FCB-8383-15F555A25760}" destId="{D1DB6529-ABD7-42D9-9D39-C0F10CE90269}" srcOrd="2" destOrd="0" parTransId="{407E5D5E-84E8-41BF-B302-37E2C5C679F0}" sibTransId="{21F40927-51F4-42F8-B6C1-7BDCE324304E}"/>
    <dgm:cxn modelId="{1E616E65-48EE-4D3B-8F3A-18A580F66521}" type="presParOf" srcId="{59598620-3276-4D2C-BE34-883F241AC005}" destId="{BA562D0D-5644-4E67-AF19-696FFFEE2743}" srcOrd="0" destOrd="0" presId="urn:microsoft.com/office/officeart/2005/8/layout/matrix2"/>
    <dgm:cxn modelId="{D776660C-0C7D-4188-ACFA-018B41D09CA4}" type="presParOf" srcId="{59598620-3276-4D2C-BE34-883F241AC005}" destId="{7BEF2E6D-C0B1-4440-94B9-417EB75ADCDD}" srcOrd="1" destOrd="0" presId="urn:microsoft.com/office/officeart/2005/8/layout/matrix2"/>
    <dgm:cxn modelId="{943A751E-E1E0-4EAB-86AB-4E0754D43700}" type="presParOf" srcId="{59598620-3276-4D2C-BE34-883F241AC005}" destId="{B65BBE1B-4424-4BDE-8489-74B2E1DDB573}" srcOrd="2" destOrd="0" presId="urn:microsoft.com/office/officeart/2005/8/layout/matrix2"/>
    <dgm:cxn modelId="{5EA41199-7D6A-4093-8C30-BC3D126DC418}" type="presParOf" srcId="{59598620-3276-4D2C-BE34-883F241AC005}" destId="{574C8B57-6334-47FB-832E-9ECDBE138BFC}" srcOrd="3" destOrd="0" presId="urn:microsoft.com/office/officeart/2005/8/layout/matrix2"/>
    <dgm:cxn modelId="{B01F3966-E145-4106-929A-CB8B43CFD1F7}" type="presParOf" srcId="{59598620-3276-4D2C-BE34-883F241AC005}" destId="{074AB749-2AF1-4428-9364-65F1B3AF58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666882-472A-4FCB-8383-15F555A257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45E8E-27A1-408B-8E7D-924A0BBAFCB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06E2B2-6410-4CB5-8AAB-53595363FDF9}" type="parTrans" cxnId="{19A1639F-2B57-4D56-9EDF-76144064F26B}">
      <dgm:prSet/>
      <dgm:spPr/>
      <dgm:t>
        <a:bodyPr/>
        <a:lstStyle/>
        <a:p>
          <a:endParaRPr lang="en-US"/>
        </a:p>
      </dgm:t>
    </dgm:pt>
    <dgm:pt modelId="{407EC975-C08E-4BAB-8B23-AEFE7D002B74}" type="sibTrans" cxnId="{19A1639F-2B57-4D56-9EDF-76144064F26B}">
      <dgm:prSet/>
      <dgm:spPr/>
      <dgm:t>
        <a:bodyPr/>
        <a:lstStyle/>
        <a:p>
          <a:endParaRPr lang="en-US"/>
        </a:p>
      </dgm:t>
    </dgm:pt>
    <dgm:pt modelId="{0CB198DA-A5F2-41BC-B327-4F0272C894F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FE1FED-65AA-4A31-B6BB-6C226D1C6B7C}" type="parTrans" cxnId="{AC6A18A4-7783-46FB-B964-A950C2BD4643}">
      <dgm:prSet/>
      <dgm:spPr/>
      <dgm:t>
        <a:bodyPr/>
        <a:lstStyle/>
        <a:p>
          <a:endParaRPr lang="en-US"/>
        </a:p>
      </dgm:t>
    </dgm:pt>
    <dgm:pt modelId="{9EAF9232-E547-4E58-A5CD-CB24E1947E07}" type="sibTrans" cxnId="{AC6A18A4-7783-46FB-B964-A950C2BD4643}">
      <dgm:prSet/>
      <dgm:spPr/>
      <dgm:t>
        <a:bodyPr/>
        <a:lstStyle/>
        <a:p>
          <a:endParaRPr lang="en-US"/>
        </a:p>
      </dgm:t>
    </dgm:pt>
    <dgm:pt modelId="{D1DB6529-ABD7-42D9-9D39-C0F10CE90269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07E5D5E-84E8-41BF-B302-37E2C5C679F0}" type="parTrans" cxnId="{73791234-70DC-4587-BA4D-A3486CCFB5E1}">
      <dgm:prSet/>
      <dgm:spPr/>
      <dgm:t>
        <a:bodyPr/>
        <a:lstStyle/>
        <a:p>
          <a:endParaRPr lang="en-US"/>
        </a:p>
      </dgm:t>
    </dgm:pt>
    <dgm:pt modelId="{21F40927-51F4-42F8-B6C1-7BDCE324304E}" type="sibTrans" cxnId="{73791234-70DC-4587-BA4D-A3486CCFB5E1}">
      <dgm:prSet/>
      <dgm:spPr/>
      <dgm:t>
        <a:bodyPr/>
        <a:lstStyle/>
        <a:p>
          <a:endParaRPr lang="en-US"/>
        </a:p>
      </dgm:t>
    </dgm:pt>
    <dgm:pt modelId="{89777EBC-06BB-4839-8520-0F3EAA1E6DB8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DAC97C-CB1E-4DCB-8AD2-10DF9D89238D}" type="parTrans" cxnId="{66174471-0034-4F03-A3F7-9130D9AD9BAE}">
      <dgm:prSet/>
      <dgm:spPr/>
      <dgm:t>
        <a:bodyPr/>
        <a:lstStyle/>
        <a:p>
          <a:endParaRPr lang="en-US"/>
        </a:p>
      </dgm:t>
    </dgm:pt>
    <dgm:pt modelId="{58434A4C-A3D2-4FD2-8DD0-9E47CD97B6D6}" type="sibTrans" cxnId="{66174471-0034-4F03-A3F7-9130D9AD9BAE}">
      <dgm:prSet/>
      <dgm:spPr/>
      <dgm:t>
        <a:bodyPr/>
        <a:lstStyle/>
        <a:p>
          <a:endParaRPr lang="en-US"/>
        </a:p>
      </dgm:t>
    </dgm:pt>
    <dgm:pt modelId="{59598620-3276-4D2C-BE34-883F241AC005}" type="pres">
      <dgm:prSet presAssocID="{B6666882-472A-4FCB-8383-15F555A257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62D0D-5644-4E67-AF19-696FFFEE2743}" type="pres">
      <dgm:prSet presAssocID="{B6666882-472A-4FCB-8383-15F555A25760}" presName="axisShape" presStyleLbl="bgShp" presStyleIdx="0" presStyleCnt="1"/>
      <dgm:spPr/>
    </dgm:pt>
    <dgm:pt modelId="{7BEF2E6D-C0B1-4440-94B9-417EB75ADCDD}" type="pres">
      <dgm:prSet presAssocID="{B6666882-472A-4FCB-8383-15F555A2576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BE1B-4424-4BDE-8489-74B2E1DDB573}" type="pres">
      <dgm:prSet presAssocID="{B6666882-472A-4FCB-8383-15F555A2576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8B57-6334-47FB-832E-9ECDBE138BFC}" type="pres">
      <dgm:prSet presAssocID="{B6666882-472A-4FCB-8383-15F555A2576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B749-2AF1-4428-9364-65F1B3AF5877}" type="pres">
      <dgm:prSet presAssocID="{B6666882-472A-4FCB-8383-15F555A2576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3B7747-DE04-46C7-8769-0F23E29FF851}" type="presOf" srcId="{B6666882-472A-4FCB-8383-15F555A25760}" destId="{59598620-3276-4D2C-BE34-883F241AC005}" srcOrd="0" destOrd="0" presId="urn:microsoft.com/office/officeart/2005/8/layout/matrix2"/>
    <dgm:cxn modelId="{EBAAE867-EBBB-458C-97B0-D5D7801FD065}" type="presOf" srcId="{D1DB6529-ABD7-42D9-9D39-C0F10CE90269}" destId="{574C8B57-6334-47FB-832E-9ECDBE138BFC}" srcOrd="0" destOrd="0" presId="urn:microsoft.com/office/officeart/2005/8/layout/matrix2"/>
    <dgm:cxn modelId="{19A1639F-2B57-4D56-9EDF-76144064F26B}" srcId="{B6666882-472A-4FCB-8383-15F555A25760}" destId="{3E145E8E-27A1-408B-8E7D-924A0BBAFCB4}" srcOrd="0" destOrd="0" parTransId="{FE06E2B2-6410-4CB5-8AAB-53595363FDF9}" sibTransId="{407EC975-C08E-4BAB-8B23-AEFE7D002B74}"/>
    <dgm:cxn modelId="{66174471-0034-4F03-A3F7-9130D9AD9BAE}" srcId="{B6666882-472A-4FCB-8383-15F555A25760}" destId="{89777EBC-06BB-4839-8520-0F3EAA1E6DB8}" srcOrd="3" destOrd="0" parTransId="{57DAC97C-CB1E-4DCB-8AD2-10DF9D89238D}" sibTransId="{58434A4C-A3D2-4FD2-8DD0-9E47CD97B6D6}"/>
    <dgm:cxn modelId="{B4241B26-AC40-4191-8F88-77FB165C6457}" type="presOf" srcId="{0CB198DA-A5F2-41BC-B327-4F0272C894F6}" destId="{B65BBE1B-4424-4BDE-8489-74B2E1DDB573}" srcOrd="0" destOrd="0" presId="urn:microsoft.com/office/officeart/2005/8/layout/matrix2"/>
    <dgm:cxn modelId="{AC6A18A4-7783-46FB-B964-A950C2BD4643}" srcId="{B6666882-472A-4FCB-8383-15F555A25760}" destId="{0CB198DA-A5F2-41BC-B327-4F0272C894F6}" srcOrd="1" destOrd="0" parTransId="{F5FE1FED-65AA-4A31-B6BB-6C226D1C6B7C}" sibTransId="{9EAF9232-E547-4E58-A5CD-CB24E1947E07}"/>
    <dgm:cxn modelId="{CD64470E-D467-4932-B3F3-88C31FCEBFB7}" type="presOf" srcId="{89777EBC-06BB-4839-8520-0F3EAA1E6DB8}" destId="{074AB749-2AF1-4428-9364-65F1B3AF5877}" srcOrd="0" destOrd="0" presId="urn:microsoft.com/office/officeart/2005/8/layout/matrix2"/>
    <dgm:cxn modelId="{EE411C67-7E22-44E4-943E-3BAEEDD25C35}" type="presOf" srcId="{3E145E8E-27A1-408B-8E7D-924A0BBAFCB4}" destId="{7BEF2E6D-C0B1-4440-94B9-417EB75ADCDD}" srcOrd="0" destOrd="0" presId="urn:microsoft.com/office/officeart/2005/8/layout/matrix2"/>
    <dgm:cxn modelId="{73791234-70DC-4587-BA4D-A3486CCFB5E1}" srcId="{B6666882-472A-4FCB-8383-15F555A25760}" destId="{D1DB6529-ABD7-42D9-9D39-C0F10CE90269}" srcOrd="2" destOrd="0" parTransId="{407E5D5E-84E8-41BF-B302-37E2C5C679F0}" sibTransId="{21F40927-51F4-42F8-B6C1-7BDCE324304E}"/>
    <dgm:cxn modelId="{4C76F5B0-3F36-4C96-A3E1-886129367062}" type="presParOf" srcId="{59598620-3276-4D2C-BE34-883F241AC005}" destId="{BA562D0D-5644-4E67-AF19-696FFFEE2743}" srcOrd="0" destOrd="0" presId="urn:microsoft.com/office/officeart/2005/8/layout/matrix2"/>
    <dgm:cxn modelId="{793CF3E3-F70B-4754-A365-1105FCC7705A}" type="presParOf" srcId="{59598620-3276-4D2C-BE34-883F241AC005}" destId="{7BEF2E6D-C0B1-4440-94B9-417EB75ADCDD}" srcOrd="1" destOrd="0" presId="urn:microsoft.com/office/officeart/2005/8/layout/matrix2"/>
    <dgm:cxn modelId="{E74966AC-C0D6-4ACD-BC33-B5DEE4D2F264}" type="presParOf" srcId="{59598620-3276-4D2C-BE34-883F241AC005}" destId="{B65BBE1B-4424-4BDE-8489-74B2E1DDB573}" srcOrd="2" destOrd="0" presId="urn:microsoft.com/office/officeart/2005/8/layout/matrix2"/>
    <dgm:cxn modelId="{EF17D70C-50CE-43C4-B03C-8C484A91DD28}" type="presParOf" srcId="{59598620-3276-4D2C-BE34-883F241AC005}" destId="{574C8B57-6334-47FB-832E-9ECDBE138BFC}" srcOrd="3" destOrd="0" presId="urn:microsoft.com/office/officeart/2005/8/layout/matrix2"/>
    <dgm:cxn modelId="{5AC09247-0396-4F8F-A364-D980018F0819}" type="presParOf" srcId="{59598620-3276-4D2C-BE34-883F241AC005}" destId="{074AB749-2AF1-4428-9364-65F1B3AF58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666882-472A-4FCB-8383-15F555A25760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45E8E-27A1-408B-8E7D-924A0BBAFCB4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E06E2B2-6410-4CB5-8AAB-53595363FDF9}" type="parTrans" cxnId="{19A1639F-2B57-4D56-9EDF-76144064F26B}">
      <dgm:prSet/>
      <dgm:spPr/>
      <dgm:t>
        <a:bodyPr/>
        <a:lstStyle/>
        <a:p>
          <a:endParaRPr lang="en-US"/>
        </a:p>
      </dgm:t>
    </dgm:pt>
    <dgm:pt modelId="{407EC975-C08E-4BAB-8B23-AEFE7D002B74}" type="sibTrans" cxnId="{19A1639F-2B57-4D56-9EDF-76144064F26B}">
      <dgm:prSet/>
      <dgm:spPr/>
      <dgm:t>
        <a:bodyPr/>
        <a:lstStyle/>
        <a:p>
          <a:endParaRPr lang="en-US"/>
        </a:p>
      </dgm:t>
    </dgm:pt>
    <dgm:pt modelId="{0CB198DA-A5F2-41BC-B327-4F0272C894F6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F5FE1FED-65AA-4A31-B6BB-6C226D1C6B7C}" type="parTrans" cxnId="{AC6A18A4-7783-46FB-B964-A950C2BD4643}">
      <dgm:prSet/>
      <dgm:spPr/>
      <dgm:t>
        <a:bodyPr/>
        <a:lstStyle/>
        <a:p>
          <a:endParaRPr lang="en-US"/>
        </a:p>
      </dgm:t>
    </dgm:pt>
    <dgm:pt modelId="{9EAF9232-E547-4E58-A5CD-CB24E1947E07}" type="sibTrans" cxnId="{AC6A18A4-7783-46FB-B964-A950C2BD4643}">
      <dgm:prSet/>
      <dgm:spPr/>
      <dgm:t>
        <a:bodyPr/>
        <a:lstStyle/>
        <a:p>
          <a:endParaRPr lang="en-US"/>
        </a:p>
      </dgm:t>
    </dgm:pt>
    <dgm:pt modelId="{D1DB6529-ABD7-42D9-9D39-C0F10CE9026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407E5D5E-84E8-41BF-B302-37E2C5C679F0}" type="parTrans" cxnId="{73791234-70DC-4587-BA4D-A3486CCFB5E1}">
      <dgm:prSet/>
      <dgm:spPr/>
      <dgm:t>
        <a:bodyPr/>
        <a:lstStyle/>
        <a:p>
          <a:endParaRPr lang="en-US"/>
        </a:p>
      </dgm:t>
    </dgm:pt>
    <dgm:pt modelId="{21F40927-51F4-42F8-B6C1-7BDCE324304E}" type="sibTrans" cxnId="{73791234-70DC-4587-BA4D-A3486CCFB5E1}">
      <dgm:prSet/>
      <dgm:spPr/>
      <dgm:t>
        <a:bodyPr/>
        <a:lstStyle/>
        <a:p>
          <a:endParaRPr lang="en-US"/>
        </a:p>
      </dgm:t>
    </dgm:pt>
    <dgm:pt modelId="{89777EBC-06BB-4839-8520-0F3EAA1E6DB8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7DAC97C-CB1E-4DCB-8AD2-10DF9D89238D}" type="parTrans" cxnId="{66174471-0034-4F03-A3F7-9130D9AD9BAE}">
      <dgm:prSet/>
      <dgm:spPr/>
      <dgm:t>
        <a:bodyPr/>
        <a:lstStyle/>
        <a:p>
          <a:endParaRPr lang="en-US"/>
        </a:p>
      </dgm:t>
    </dgm:pt>
    <dgm:pt modelId="{58434A4C-A3D2-4FD2-8DD0-9E47CD97B6D6}" type="sibTrans" cxnId="{66174471-0034-4F03-A3F7-9130D9AD9BAE}">
      <dgm:prSet/>
      <dgm:spPr/>
      <dgm:t>
        <a:bodyPr/>
        <a:lstStyle/>
        <a:p>
          <a:endParaRPr lang="en-US"/>
        </a:p>
      </dgm:t>
    </dgm:pt>
    <dgm:pt modelId="{59598620-3276-4D2C-BE34-883F241AC005}" type="pres">
      <dgm:prSet presAssocID="{B6666882-472A-4FCB-8383-15F555A2576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562D0D-5644-4E67-AF19-696FFFEE2743}" type="pres">
      <dgm:prSet presAssocID="{B6666882-472A-4FCB-8383-15F555A25760}" presName="axisShape" presStyleLbl="bgShp" presStyleIdx="0" presStyleCnt="1"/>
      <dgm:spPr/>
    </dgm:pt>
    <dgm:pt modelId="{7BEF2E6D-C0B1-4440-94B9-417EB75ADCDD}" type="pres">
      <dgm:prSet presAssocID="{B6666882-472A-4FCB-8383-15F555A2576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BBE1B-4424-4BDE-8489-74B2E1DDB573}" type="pres">
      <dgm:prSet presAssocID="{B6666882-472A-4FCB-8383-15F555A2576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C8B57-6334-47FB-832E-9ECDBE138BFC}" type="pres">
      <dgm:prSet presAssocID="{B6666882-472A-4FCB-8383-15F555A2576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AB749-2AF1-4428-9364-65F1B3AF5877}" type="pres">
      <dgm:prSet presAssocID="{B6666882-472A-4FCB-8383-15F555A2576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F8573B-D71C-4AAF-80CE-B84A219919FE}" type="presOf" srcId="{3E145E8E-27A1-408B-8E7D-924A0BBAFCB4}" destId="{7BEF2E6D-C0B1-4440-94B9-417EB75ADCDD}" srcOrd="0" destOrd="0" presId="urn:microsoft.com/office/officeart/2005/8/layout/matrix2"/>
    <dgm:cxn modelId="{19A1639F-2B57-4D56-9EDF-76144064F26B}" srcId="{B6666882-472A-4FCB-8383-15F555A25760}" destId="{3E145E8E-27A1-408B-8E7D-924A0BBAFCB4}" srcOrd="0" destOrd="0" parTransId="{FE06E2B2-6410-4CB5-8AAB-53595363FDF9}" sibTransId="{407EC975-C08E-4BAB-8B23-AEFE7D002B74}"/>
    <dgm:cxn modelId="{8F04808F-0A5C-4AB2-9660-480F02823AB3}" type="presOf" srcId="{89777EBC-06BB-4839-8520-0F3EAA1E6DB8}" destId="{074AB749-2AF1-4428-9364-65F1B3AF5877}" srcOrd="0" destOrd="0" presId="urn:microsoft.com/office/officeart/2005/8/layout/matrix2"/>
    <dgm:cxn modelId="{9D648BFB-FF9B-462A-9761-719F06F616A6}" type="presOf" srcId="{B6666882-472A-4FCB-8383-15F555A25760}" destId="{59598620-3276-4D2C-BE34-883F241AC005}" srcOrd="0" destOrd="0" presId="urn:microsoft.com/office/officeart/2005/8/layout/matrix2"/>
    <dgm:cxn modelId="{66174471-0034-4F03-A3F7-9130D9AD9BAE}" srcId="{B6666882-472A-4FCB-8383-15F555A25760}" destId="{89777EBC-06BB-4839-8520-0F3EAA1E6DB8}" srcOrd="3" destOrd="0" parTransId="{57DAC97C-CB1E-4DCB-8AD2-10DF9D89238D}" sibTransId="{58434A4C-A3D2-4FD2-8DD0-9E47CD97B6D6}"/>
    <dgm:cxn modelId="{13ED4D68-E69F-4C40-AE18-EC968DAABA9B}" type="presOf" srcId="{D1DB6529-ABD7-42D9-9D39-C0F10CE90269}" destId="{574C8B57-6334-47FB-832E-9ECDBE138BFC}" srcOrd="0" destOrd="0" presId="urn:microsoft.com/office/officeart/2005/8/layout/matrix2"/>
    <dgm:cxn modelId="{AC6A18A4-7783-46FB-B964-A950C2BD4643}" srcId="{B6666882-472A-4FCB-8383-15F555A25760}" destId="{0CB198DA-A5F2-41BC-B327-4F0272C894F6}" srcOrd="1" destOrd="0" parTransId="{F5FE1FED-65AA-4A31-B6BB-6C226D1C6B7C}" sibTransId="{9EAF9232-E547-4E58-A5CD-CB24E1947E07}"/>
    <dgm:cxn modelId="{F4D772D7-917F-4B89-927E-CE485A5817D0}" type="presOf" srcId="{0CB198DA-A5F2-41BC-B327-4F0272C894F6}" destId="{B65BBE1B-4424-4BDE-8489-74B2E1DDB573}" srcOrd="0" destOrd="0" presId="urn:microsoft.com/office/officeart/2005/8/layout/matrix2"/>
    <dgm:cxn modelId="{73791234-70DC-4587-BA4D-A3486CCFB5E1}" srcId="{B6666882-472A-4FCB-8383-15F555A25760}" destId="{D1DB6529-ABD7-42D9-9D39-C0F10CE90269}" srcOrd="2" destOrd="0" parTransId="{407E5D5E-84E8-41BF-B302-37E2C5C679F0}" sibTransId="{21F40927-51F4-42F8-B6C1-7BDCE324304E}"/>
    <dgm:cxn modelId="{3FDE603B-1176-4A94-ACA0-414FFFC4F7C8}" type="presParOf" srcId="{59598620-3276-4D2C-BE34-883F241AC005}" destId="{BA562D0D-5644-4E67-AF19-696FFFEE2743}" srcOrd="0" destOrd="0" presId="urn:microsoft.com/office/officeart/2005/8/layout/matrix2"/>
    <dgm:cxn modelId="{C96A1445-7D79-4AD7-B7D7-FE937A3F7E04}" type="presParOf" srcId="{59598620-3276-4D2C-BE34-883F241AC005}" destId="{7BEF2E6D-C0B1-4440-94B9-417EB75ADCDD}" srcOrd="1" destOrd="0" presId="urn:microsoft.com/office/officeart/2005/8/layout/matrix2"/>
    <dgm:cxn modelId="{89324F84-407D-4FD0-9C41-1ACEA93F66C1}" type="presParOf" srcId="{59598620-3276-4D2C-BE34-883F241AC005}" destId="{B65BBE1B-4424-4BDE-8489-74B2E1DDB573}" srcOrd="2" destOrd="0" presId="urn:microsoft.com/office/officeart/2005/8/layout/matrix2"/>
    <dgm:cxn modelId="{F96B611A-A314-420A-A8B9-AA74E5F560BD}" type="presParOf" srcId="{59598620-3276-4D2C-BE34-883F241AC005}" destId="{574C8B57-6334-47FB-832E-9ECDBE138BFC}" srcOrd="3" destOrd="0" presId="urn:microsoft.com/office/officeart/2005/8/layout/matrix2"/>
    <dgm:cxn modelId="{60B6E4D0-67C2-47E6-A528-CD3A7D8A3449}" type="presParOf" srcId="{59598620-3276-4D2C-BE34-883F241AC005}" destId="{074AB749-2AF1-4428-9364-65F1B3AF58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AF41F8-23C2-4BA4-8D4F-7E003FBCC9BB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87160-3DDB-45FC-81F6-BBA8BA734EC1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+1</a:t>
          </a:r>
          <a:endParaRPr lang="en-US" sz="6500" kern="1200" dirty="0"/>
        </a:p>
      </dsp:txBody>
      <dsp:txXfrm>
        <a:off x="1280160" y="264160"/>
        <a:ext cx="1625600" cy="1625600"/>
      </dsp:txXfrm>
    </dsp:sp>
    <dsp:sp modelId="{8A7B9D0A-6977-4D6E-8BD6-DB6988D6F939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-1</a:t>
          </a:r>
          <a:endParaRPr lang="en-US" sz="6500" kern="1200" dirty="0"/>
        </a:p>
      </dsp:txBody>
      <dsp:txXfrm>
        <a:off x="3190240" y="264160"/>
        <a:ext cx="1625600" cy="1625600"/>
      </dsp:txXfrm>
    </dsp:sp>
    <dsp:sp modelId="{0CD58DD0-F121-4C69-9265-8FB14D4AC81B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-1</a:t>
          </a:r>
          <a:endParaRPr lang="en-US" sz="6500" kern="1200" dirty="0"/>
        </a:p>
      </dsp:txBody>
      <dsp:txXfrm>
        <a:off x="1280160" y="2174240"/>
        <a:ext cx="1625600" cy="1625600"/>
      </dsp:txXfrm>
    </dsp:sp>
    <dsp:sp modelId="{EEA6A233-E0A7-438D-A34B-7DE3421E3494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+1</a:t>
          </a:r>
          <a:endParaRPr lang="en-US" sz="6500" kern="1200" dirty="0"/>
        </a:p>
      </dsp:txBody>
      <dsp:txXfrm>
        <a:off x="3190240" y="2174240"/>
        <a:ext cx="1625600" cy="162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2D0D-5644-4E67-AF19-696FFFEE2743}">
      <dsp:nvSpPr>
        <dsp:cNvPr id="0" name=""/>
        <dsp:cNvSpPr/>
      </dsp:nvSpPr>
      <dsp:spPr>
        <a:xfrm>
          <a:off x="0" y="0"/>
          <a:ext cx="1828800" cy="182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2E6D-C0B1-4440-94B9-417EB75ADCDD}">
      <dsp:nvSpPr>
        <dsp:cNvPr id="0" name=""/>
        <dsp:cNvSpPr/>
      </dsp:nvSpPr>
      <dsp:spPr>
        <a:xfrm>
          <a:off x="118872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118872"/>
        <a:ext cx="731520" cy="731520"/>
      </dsp:txXfrm>
    </dsp:sp>
    <dsp:sp modelId="{B65BBE1B-4424-4BDE-8489-74B2E1DDB573}">
      <dsp:nvSpPr>
        <dsp:cNvPr id="0" name=""/>
        <dsp:cNvSpPr/>
      </dsp:nvSpPr>
      <dsp:spPr>
        <a:xfrm>
          <a:off x="978407" y="118872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118872"/>
        <a:ext cx="731520" cy="731520"/>
      </dsp:txXfrm>
    </dsp:sp>
    <dsp:sp modelId="{574C8B57-6334-47FB-832E-9ECDBE138BFC}">
      <dsp:nvSpPr>
        <dsp:cNvPr id="0" name=""/>
        <dsp:cNvSpPr/>
      </dsp:nvSpPr>
      <dsp:spPr>
        <a:xfrm>
          <a:off x="118872" y="978407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978407"/>
        <a:ext cx="731520" cy="731520"/>
      </dsp:txXfrm>
    </dsp:sp>
    <dsp:sp modelId="{074AB749-2AF1-4428-9364-65F1B3AF5877}">
      <dsp:nvSpPr>
        <dsp:cNvPr id="0" name=""/>
        <dsp:cNvSpPr/>
      </dsp:nvSpPr>
      <dsp:spPr>
        <a:xfrm>
          <a:off x="978407" y="978407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978407"/>
        <a:ext cx="731520" cy="7315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2D0D-5644-4E67-AF19-696FFFEE2743}">
      <dsp:nvSpPr>
        <dsp:cNvPr id="0" name=""/>
        <dsp:cNvSpPr/>
      </dsp:nvSpPr>
      <dsp:spPr>
        <a:xfrm>
          <a:off x="0" y="0"/>
          <a:ext cx="1828800" cy="182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2E6D-C0B1-4440-94B9-417EB75ADCDD}">
      <dsp:nvSpPr>
        <dsp:cNvPr id="0" name=""/>
        <dsp:cNvSpPr/>
      </dsp:nvSpPr>
      <dsp:spPr>
        <a:xfrm>
          <a:off x="118872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118872"/>
        <a:ext cx="731520" cy="731520"/>
      </dsp:txXfrm>
    </dsp:sp>
    <dsp:sp modelId="{B65BBE1B-4424-4BDE-8489-74B2E1DDB573}">
      <dsp:nvSpPr>
        <dsp:cNvPr id="0" name=""/>
        <dsp:cNvSpPr/>
      </dsp:nvSpPr>
      <dsp:spPr>
        <a:xfrm>
          <a:off x="978407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118872"/>
        <a:ext cx="731520" cy="731520"/>
      </dsp:txXfrm>
    </dsp:sp>
    <dsp:sp modelId="{574C8B57-6334-47FB-832E-9ECDBE138BFC}">
      <dsp:nvSpPr>
        <dsp:cNvPr id="0" name=""/>
        <dsp:cNvSpPr/>
      </dsp:nvSpPr>
      <dsp:spPr>
        <a:xfrm>
          <a:off x="118872" y="978407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978407"/>
        <a:ext cx="731520" cy="731520"/>
      </dsp:txXfrm>
    </dsp:sp>
    <dsp:sp modelId="{074AB749-2AF1-4428-9364-65F1B3AF5877}">
      <dsp:nvSpPr>
        <dsp:cNvPr id="0" name=""/>
        <dsp:cNvSpPr/>
      </dsp:nvSpPr>
      <dsp:spPr>
        <a:xfrm>
          <a:off x="978407" y="978407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978407"/>
        <a:ext cx="731520" cy="73152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2D0D-5644-4E67-AF19-696FFFEE2743}">
      <dsp:nvSpPr>
        <dsp:cNvPr id="0" name=""/>
        <dsp:cNvSpPr/>
      </dsp:nvSpPr>
      <dsp:spPr>
        <a:xfrm>
          <a:off x="0" y="0"/>
          <a:ext cx="1828800" cy="182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2E6D-C0B1-4440-94B9-417EB75ADCDD}">
      <dsp:nvSpPr>
        <dsp:cNvPr id="0" name=""/>
        <dsp:cNvSpPr/>
      </dsp:nvSpPr>
      <dsp:spPr>
        <a:xfrm>
          <a:off x="118872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118872"/>
        <a:ext cx="731520" cy="731520"/>
      </dsp:txXfrm>
    </dsp:sp>
    <dsp:sp modelId="{B65BBE1B-4424-4BDE-8489-74B2E1DDB573}">
      <dsp:nvSpPr>
        <dsp:cNvPr id="0" name=""/>
        <dsp:cNvSpPr/>
      </dsp:nvSpPr>
      <dsp:spPr>
        <a:xfrm>
          <a:off x="978407" y="118872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118872"/>
        <a:ext cx="731520" cy="731520"/>
      </dsp:txXfrm>
    </dsp:sp>
    <dsp:sp modelId="{574C8B57-6334-47FB-832E-9ECDBE138BFC}">
      <dsp:nvSpPr>
        <dsp:cNvPr id="0" name=""/>
        <dsp:cNvSpPr/>
      </dsp:nvSpPr>
      <dsp:spPr>
        <a:xfrm>
          <a:off x="118872" y="978407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978407"/>
        <a:ext cx="731520" cy="731520"/>
      </dsp:txXfrm>
    </dsp:sp>
    <dsp:sp modelId="{074AB749-2AF1-4428-9364-65F1B3AF5877}">
      <dsp:nvSpPr>
        <dsp:cNvPr id="0" name=""/>
        <dsp:cNvSpPr/>
      </dsp:nvSpPr>
      <dsp:spPr>
        <a:xfrm>
          <a:off x="978407" y="978407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978407"/>
        <a:ext cx="731520" cy="7315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2D0D-5644-4E67-AF19-696FFFEE2743}">
      <dsp:nvSpPr>
        <dsp:cNvPr id="0" name=""/>
        <dsp:cNvSpPr/>
      </dsp:nvSpPr>
      <dsp:spPr>
        <a:xfrm>
          <a:off x="0" y="0"/>
          <a:ext cx="1828800" cy="182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2E6D-C0B1-4440-94B9-417EB75ADCDD}">
      <dsp:nvSpPr>
        <dsp:cNvPr id="0" name=""/>
        <dsp:cNvSpPr/>
      </dsp:nvSpPr>
      <dsp:spPr>
        <a:xfrm>
          <a:off x="118872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118872"/>
        <a:ext cx="731520" cy="731520"/>
      </dsp:txXfrm>
    </dsp:sp>
    <dsp:sp modelId="{B65BBE1B-4424-4BDE-8489-74B2E1DDB573}">
      <dsp:nvSpPr>
        <dsp:cNvPr id="0" name=""/>
        <dsp:cNvSpPr/>
      </dsp:nvSpPr>
      <dsp:spPr>
        <a:xfrm>
          <a:off x="978407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118872"/>
        <a:ext cx="731520" cy="731520"/>
      </dsp:txXfrm>
    </dsp:sp>
    <dsp:sp modelId="{574C8B57-6334-47FB-832E-9ECDBE138BFC}">
      <dsp:nvSpPr>
        <dsp:cNvPr id="0" name=""/>
        <dsp:cNvSpPr/>
      </dsp:nvSpPr>
      <dsp:spPr>
        <a:xfrm>
          <a:off x="118872" y="978407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978407"/>
        <a:ext cx="731520" cy="731520"/>
      </dsp:txXfrm>
    </dsp:sp>
    <dsp:sp modelId="{074AB749-2AF1-4428-9364-65F1B3AF5877}">
      <dsp:nvSpPr>
        <dsp:cNvPr id="0" name=""/>
        <dsp:cNvSpPr/>
      </dsp:nvSpPr>
      <dsp:spPr>
        <a:xfrm>
          <a:off x="978407" y="978407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978407"/>
        <a:ext cx="731520" cy="7315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2D0D-5644-4E67-AF19-696FFFEE2743}">
      <dsp:nvSpPr>
        <dsp:cNvPr id="0" name=""/>
        <dsp:cNvSpPr/>
      </dsp:nvSpPr>
      <dsp:spPr>
        <a:xfrm>
          <a:off x="0" y="0"/>
          <a:ext cx="1828800" cy="182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2E6D-C0B1-4440-94B9-417EB75ADCDD}">
      <dsp:nvSpPr>
        <dsp:cNvPr id="0" name=""/>
        <dsp:cNvSpPr/>
      </dsp:nvSpPr>
      <dsp:spPr>
        <a:xfrm>
          <a:off x="118872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118872"/>
        <a:ext cx="731520" cy="731520"/>
      </dsp:txXfrm>
    </dsp:sp>
    <dsp:sp modelId="{B65BBE1B-4424-4BDE-8489-74B2E1DDB573}">
      <dsp:nvSpPr>
        <dsp:cNvPr id="0" name=""/>
        <dsp:cNvSpPr/>
      </dsp:nvSpPr>
      <dsp:spPr>
        <a:xfrm>
          <a:off x="978407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118872"/>
        <a:ext cx="731520" cy="731520"/>
      </dsp:txXfrm>
    </dsp:sp>
    <dsp:sp modelId="{574C8B57-6334-47FB-832E-9ECDBE138BFC}">
      <dsp:nvSpPr>
        <dsp:cNvPr id="0" name=""/>
        <dsp:cNvSpPr/>
      </dsp:nvSpPr>
      <dsp:spPr>
        <a:xfrm>
          <a:off x="118872" y="978407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978407"/>
        <a:ext cx="731520" cy="731520"/>
      </dsp:txXfrm>
    </dsp:sp>
    <dsp:sp modelId="{074AB749-2AF1-4428-9364-65F1B3AF5877}">
      <dsp:nvSpPr>
        <dsp:cNvPr id="0" name=""/>
        <dsp:cNvSpPr/>
      </dsp:nvSpPr>
      <dsp:spPr>
        <a:xfrm>
          <a:off x="978407" y="978407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978407"/>
        <a:ext cx="731520" cy="73152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62D0D-5644-4E67-AF19-696FFFEE2743}">
      <dsp:nvSpPr>
        <dsp:cNvPr id="0" name=""/>
        <dsp:cNvSpPr/>
      </dsp:nvSpPr>
      <dsp:spPr>
        <a:xfrm>
          <a:off x="0" y="0"/>
          <a:ext cx="1828800" cy="182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EF2E6D-C0B1-4440-94B9-417EB75ADCDD}">
      <dsp:nvSpPr>
        <dsp:cNvPr id="0" name=""/>
        <dsp:cNvSpPr/>
      </dsp:nvSpPr>
      <dsp:spPr>
        <a:xfrm>
          <a:off x="118872" y="118872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118872"/>
        <a:ext cx="731520" cy="731520"/>
      </dsp:txXfrm>
    </dsp:sp>
    <dsp:sp modelId="{B65BBE1B-4424-4BDE-8489-74B2E1DDB573}">
      <dsp:nvSpPr>
        <dsp:cNvPr id="0" name=""/>
        <dsp:cNvSpPr/>
      </dsp:nvSpPr>
      <dsp:spPr>
        <a:xfrm>
          <a:off x="978407" y="118872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118872"/>
        <a:ext cx="731520" cy="731520"/>
      </dsp:txXfrm>
    </dsp:sp>
    <dsp:sp modelId="{574C8B57-6334-47FB-832E-9ECDBE138BFC}">
      <dsp:nvSpPr>
        <dsp:cNvPr id="0" name=""/>
        <dsp:cNvSpPr/>
      </dsp:nvSpPr>
      <dsp:spPr>
        <a:xfrm>
          <a:off x="118872" y="978407"/>
          <a:ext cx="731520" cy="73152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118872" y="978407"/>
        <a:ext cx="731520" cy="731520"/>
      </dsp:txXfrm>
    </dsp:sp>
    <dsp:sp modelId="{074AB749-2AF1-4428-9364-65F1B3AF5877}">
      <dsp:nvSpPr>
        <dsp:cNvPr id="0" name=""/>
        <dsp:cNvSpPr/>
      </dsp:nvSpPr>
      <dsp:spPr>
        <a:xfrm>
          <a:off x="978407" y="978407"/>
          <a:ext cx="731520" cy="73152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 </a:t>
          </a:r>
          <a:endParaRPr lang="en-US" sz="3000" kern="1200" dirty="0"/>
        </a:p>
      </dsp:txBody>
      <dsp:txXfrm>
        <a:off x="978407" y="978407"/>
        <a:ext cx="731520" cy="73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7D95-6C50-40BE-AD9C-00445FC35F8A}" type="datetimeFigureOut">
              <a:rPr lang="en-US" smtClean="0"/>
              <a:pPr/>
              <a:t>1/24/2010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C4BE-660E-4477-BE7B-07C2E70A6D2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18" Type="http://schemas.openxmlformats.org/officeDocument/2006/relationships/hyperlink" Target="http://images.google.co.uk/imgres?imgurl=http://www.kernelthread.com/finearts/water/w_taj.jpg&amp;imgrefurl=http://www.kernelthread.com/finearts/pages/w_taj.html&amp;h=387&amp;w=494&amp;sz=34&amp;hl=en&amp;start=109&amp;tbnid=7aRyGkCvuUdnVM:&amp;tbnh=102&amp;tbnw=130&amp;prev=/images?q=taj&amp;start=100&amp;gbv=2&amp;ndsp=20&amp;svnum=10&amp;hl=en&amp;sa=N" TargetMode="External"/><Relationship Id="rId26" Type="http://schemas.openxmlformats.org/officeDocument/2006/relationships/image" Target="../media/image24.jpeg"/><Relationship Id="rId3" Type="http://schemas.openxmlformats.org/officeDocument/2006/relationships/image" Target="../media/image7.jpeg"/><Relationship Id="rId21" Type="http://schemas.openxmlformats.org/officeDocument/2006/relationships/image" Target="../media/image20.jpeg"/><Relationship Id="rId34" Type="http://schemas.openxmlformats.org/officeDocument/2006/relationships/image" Target="../media/image32.png"/><Relationship Id="rId7" Type="http://schemas.openxmlformats.org/officeDocument/2006/relationships/image" Target="../media/image11.jpeg"/><Relationship Id="rId12" Type="http://schemas.openxmlformats.org/officeDocument/2006/relationships/hyperlink" Target="http://images.google.co.uk/imgres?imgurl=http://content.answers.com/main/content/wp/en-commons/thumb/2/27/300px-Taj_reflection.jpg&amp;imgrefurl=http://www.answers.com/topic/taj-mahal&amp;h=330&amp;w=300&amp;sz=14&amp;hl=en&amp;start=37&amp;tbnid=YfxKCKixR8TFgM:&amp;tbnh=119&amp;tbnw=108&amp;prev=/images?q=taj&amp;start=20&amp;gbv=2&amp;ndsp=20&amp;svnum=10&amp;hl=en&amp;sa=N" TargetMode="External"/><Relationship Id="rId17" Type="http://schemas.openxmlformats.org/officeDocument/2006/relationships/image" Target="../media/image18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2" Type="http://schemas.openxmlformats.org/officeDocument/2006/relationships/image" Target="../media/image6.jpeg"/><Relationship Id="rId16" Type="http://schemas.openxmlformats.org/officeDocument/2006/relationships/hyperlink" Target="http://images.google.co.uk/imgres?imgurl=http://img151.imageshack.us/img151/1668/taj7mjl9.jpg&amp;imgrefurl=http://www.alwaysaditya.com/wah-taj-seven-wonders-of-the-world.html&amp;h=384&amp;w=512&amp;sz=177&amp;hl=en&amp;start=59&amp;tbnid=uQuAbpZSQsLs9M:&amp;tbnh=113&amp;tbnw=150&amp;prev=/images?q=taj&amp;start=40&amp;gbv=2&amp;ndsp=20&amp;svnum=10&amp;hl=en&amp;sa=N" TargetMode="External"/><Relationship Id="rId20" Type="http://schemas.openxmlformats.org/officeDocument/2006/relationships/hyperlink" Target="http://images.google.co.uk/imgres?imgurl=http://dreamview.net/dv/new/photos/101253.jpg&amp;imgrefurl=http://dreamview.net/dv/new/photos.asp?id=101253&amp;cat=Monuments&amp;h=429&amp;w=314&amp;sz=127&amp;hl=en&amp;start=2&amp;tbnid=FdaYnyWI20hwiM:&amp;tbnh=145&amp;tbnw=106&amp;prev=/images?q=taj+moon&amp;gbv=2&amp;svnum=10&amp;hl=en" TargetMode="External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14.jpeg"/><Relationship Id="rId19" Type="http://schemas.openxmlformats.org/officeDocument/2006/relationships/image" Target="../media/image19.jpeg"/><Relationship Id="rId31" Type="http://schemas.openxmlformats.org/officeDocument/2006/relationships/image" Target="../media/image2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hyperlink" Target="http://images.google.co.uk/imgres?imgurl=http://travel.paintedstork.com/blog/image/taj_mahal.jpg&amp;imgrefurl=http://travel.paintedstork.com/blog/2006/10/taj-mahal.html&amp;h=332&amp;w=496&amp;sz=50&amp;hl=en&amp;start=41&amp;tbnid=_NGSWZsgtwFDqM:&amp;tbnh=87&amp;tbnw=130&amp;prev=/images?q=taj&amp;start=40&amp;gbv=2&amp;ndsp=20&amp;svnum=10&amp;hl=en&amp;sa=N" TargetMode="External"/><Relationship Id="rId22" Type="http://schemas.openxmlformats.org/officeDocument/2006/relationships/hyperlink" Target="http://images.google.co.uk/imgres?imgurl=http://www.galen-frysinger.ws/china/panda02.jpg&amp;imgrefurl=http://www.galenfrysinger.com/pandas.htm&amp;h=281&amp;w=360&amp;sz=138&amp;hl=en&amp;start=2&amp;um=1&amp;tbnid=FH01UK3nbQjgwM:&amp;tbnh=109&amp;tbnw=140&amp;prev=/images?q=panda&amp;svnum=10&amp;um=1&amp;hl=en&amp;sa=N" TargetMode="External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6.jpeg"/><Relationship Id="rId26" Type="http://schemas.openxmlformats.org/officeDocument/2006/relationships/image" Target="../media/image6.jpeg"/><Relationship Id="rId3" Type="http://schemas.openxmlformats.org/officeDocument/2006/relationships/image" Target="../media/image35.jpeg"/><Relationship Id="rId21" Type="http://schemas.openxmlformats.org/officeDocument/2006/relationships/image" Target="../media/image48.jpeg"/><Relationship Id="rId7" Type="http://schemas.openxmlformats.org/officeDocument/2006/relationships/image" Target="../media/image9.jpeg"/><Relationship Id="rId12" Type="http://schemas.openxmlformats.org/officeDocument/2006/relationships/image" Target="../media/image41.jpeg"/><Relationship Id="rId17" Type="http://schemas.openxmlformats.org/officeDocument/2006/relationships/image" Target="../media/image10.jpeg"/><Relationship Id="rId25" Type="http://schemas.openxmlformats.org/officeDocument/2006/relationships/image" Target="../media/image52.jpeg"/><Relationship Id="rId2" Type="http://schemas.openxmlformats.org/officeDocument/2006/relationships/image" Target="../media/image34.jpeg"/><Relationship Id="rId16" Type="http://schemas.openxmlformats.org/officeDocument/2006/relationships/image" Target="../media/image45.jpeg"/><Relationship Id="rId20" Type="http://schemas.openxmlformats.org/officeDocument/2006/relationships/image" Target="../media/image47.jpe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40.jpeg"/><Relationship Id="rId24" Type="http://schemas.openxmlformats.org/officeDocument/2006/relationships/image" Target="../media/image51.jpeg"/><Relationship Id="rId5" Type="http://schemas.openxmlformats.org/officeDocument/2006/relationships/image" Target="../media/image7.jpeg"/><Relationship Id="rId15" Type="http://schemas.openxmlformats.org/officeDocument/2006/relationships/image" Target="../media/image44.jpeg"/><Relationship Id="rId23" Type="http://schemas.openxmlformats.org/officeDocument/2006/relationships/image" Target="../media/image50.jpeg"/><Relationship Id="rId28" Type="http://schemas.openxmlformats.org/officeDocument/2006/relationships/image" Target="../media/image54.jpeg"/><Relationship Id="rId10" Type="http://schemas.openxmlformats.org/officeDocument/2006/relationships/image" Target="../media/image39.jpeg"/><Relationship Id="rId19" Type="http://schemas.openxmlformats.org/officeDocument/2006/relationships/image" Target="../media/image15.jpeg"/><Relationship Id="rId31" Type="http://schemas.openxmlformats.org/officeDocument/2006/relationships/image" Target="../media/image57.jpeg"/><Relationship Id="rId4" Type="http://schemas.openxmlformats.org/officeDocument/2006/relationships/image" Target="../media/image36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Relationship Id="rId22" Type="http://schemas.openxmlformats.org/officeDocument/2006/relationships/image" Target="../media/image49.jpeg"/><Relationship Id="rId27" Type="http://schemas.openxmlformats.org/officeDocument/2006/relationships/image" Target="../media/image53.jpeg"/><Relationship Id="rId30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18" Type="http://schemas.openxmlformats.org/officeDocument/2006/relationships/image" Target="../media/image74.jpeg"/><Relationship Id="rId26" Type="http://schemas.openxmlformats.org/officeDocument/2006/relationships/image" Target="../media/image82.jpeg"/><Relationship Id="rId3" Type="http://schemas.openxmlformats.org/officeDocument/2006/relationships/image" Target="../media/image59.jpeg"/><Relationship Id="rId21" Type="http://schemas.openxmlformats.org/officeDocument/2006/relationships/image" Target="../media/image77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17" Type="http://schemas.openxmlformats.org/officeDocument/2006/relationships/image" Target="../media/image73.jpeg"/><Relationship Id="rId25" Type="http://schemas.openxmlformats.org/officeDocument/2006/relationships/image" Target="../media/image81.jpeg"/><Relationship Id="rId2" Type="http://schemas.openxmlformats.org/officeDocument/2006/relationships/image" Target="../media/image58.jpeg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29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24" Type="http://schemas.openxmlformats.org/officeDocument/2006/relationships/image" Target="../media/image80.jpeg"/><Relationship Id="rId5" Type="http://schemas.openxmlformats.org/officeDocument/2006/relationships/image" Target="../media/image61.jpeg"/><Relationship Id="rId15" Type="http://schemas.openxmlformats.org/officeDocument/2006/relationships/image" Target="../media/image71.jpeg"/><Relationship Id="rId23" Type="http://schemas.openxmlformats.org/officeDocument/2006/relationships/image" Target="../media/image79.jpeg"/><Relationship Id="rId28" Type="http://schemas.openxmlformats.org/officeDocument/2006/relationships/image" Target="../media/image84.jpeg"/><Relationship Id="rId10" Type="http://schemas.openxmlformats.org/officeDocument/2006/relationships/image" Target="../media/image66.jpeg"/><Relationship Id="rId19" Type="http://schemas.openxmlformats.org/officeDocument/2006/relationships/image" Target="../media/image75.jpeg"/><Relationship Id="rId31" Type="http://schemas.openxmlformats.org/officeDocument/2006/relationships/image" Target="../media/image87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70.jpeg"/><Relationship Id="rId22" Type="http://schemas.openxmlformats.org/officeDocument/2006/relationships/image" Target="../media/image78.jpeg"/><Relationship Id="rId27" Type="http://schemas.openxmlformats.org/officeDocument/2006/relationships/image" Target="../media/image83.jpeg"/><Relationship Id="rId30" Type="http://schemas.openxmlformats.org/officeDocument/2006/relationships/image" Target="../media/image8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93.png"/><Relationship Id="rId17" Type="http://schemas.openxmlformats.org/officeDocument/2006/relationships/image" Target="../media/image96.png"/><Relationship Id="rId2" Type="http://schemas.openxmlformats.org/officeDocument/2006/relationships/image" Target="../media/image97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11" Type="http://schemas.openxmlformats.org/officeDocument/2006/relationships/image" Target="../media/image102.png"/><Relationship Id="rId5" Type="http://schemas.openxmlformats.org/officeDocument/2006/relationships/image" Target="../media/image90.png"/><Relationship Id="rId15" Type="http://schemas.openxmlformats.org/officeDocument/2006/relationships/image" Target="../media/image95.png"/><Relationship Id="rId10" Type="http://schemas.openxmlformats.org/officeDocument/2006/relationships/image" Target="../media/image101.png"/><Relationship Id="rId4" Type="http://schemas.openxmlformats.org/officeDocument/2006/relationships/image" Target="../media/image98.png"/><Relationship Id="rId9" Type="http://schemas.openxmlformats.org/officeDocument/2006/relationships/image" Target="../media/image92.png"/><Relationship Id="rId1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10.png"/><Relationship Id="rId3" Type="http://schemas.openxmlformats.org/officeDocument/2006/relationships/image" Target="../media/image114.png"/><Relationship Id="rId7" Type="http://schemas.openxmlformats.org/officeDocument/2006/relationships/image" Target="../media/image107.png"/><Relationship Id="rId12" Type="http://schemas.openxmlformats.org/officeDocument/2006/relationships/image" Target="../media/image118.png"/><Relationship Id="rId17" Type="http://schemas.openxmlformats.org/officeDocument/2006/relationships/image" Target="../media/image112.png"/><Relationship Id="rId2" Type="http://schemas.openxmlformats.org/officeDocument/2006/relationships/image" Target="../media/image113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10" Type="http://schemas.openxmlformats.org/officeDocument/2006/relationships/image" Target="../media/image117.png"/><Relationship Id="rId4" Type="http://schemas.openxmlformats.org/officeDocument/2006/relationships/image" Target="../media/image105.png"/><Relationship Id="rId9" Type="http://schemas.openxmlformats.org/officeDocument/2006/relationships/image" Target="../media/image108.png"/><Relationship Id="rId1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pascallin.ecs.soton.ac.uk/challenges/VOC/voc2009/examples/images/boat_08.jpg" TargetMode="External"/><Relationship Id="rId13" Type="http://schemas.openxmlformats.org/officeDocument/2006/relationships/image" Target="../media/image145.jpeg"/><Relationship Id="rId18" Type="http://schemas.openxmlformats.org/officeDocument/2006/relationships/hyperlink" Target="http://pascallin.ecs.soton.ac.uk/challenges/VOC/voc2009/examples/images/chair_02.jpg" TargetMode="External"/><Relationship Id="rId26" Type="http://schemas.openxmlformats.org/officeDocument/2006/relationships/hyperlink" Target="http://pascallin.ecs.soton.ac.uk/challenges/VOC/voc2009/examples/images/horse_08.jpg" TargetMode="External"/><Relationship Id="rId39" Type="http://schemas.openxmlformats.org/officeDocument/2006/relationships/image" Target="../media/image158.jpeg"/><Relationship Id="rId3" Type="http://schemas.openxmlformats.org/officeDocument/2006/relationships/image" Target="../media/image140.jpeg"/><Relationship Id="rId21" Type="http://schemas.openxmlformats.org/officeDocument/2006/relationships/image" Target="../media/image149.jpeg"/><Relationship Id="rId34" Type="http://schemas.openxmlformats.org/officeDocument/2006/relationships/hyperlink" Target="http://pascallin.ecs.soton.ac.uk/challenges/VOC/voc2009/examples/images/sheep_04.jpg" TargetMode="External"/><Relationship Id="rId7" Type="http://schemas.openxmlformats.org/officeDocument/2006/relationships/image" Target="../media/image142.jpeg"/><Relationship Id="rId12" Type="http://schemas.openxmlformats.org/officeDocument/2006/relationships/hyperlink" Target="http://pascallin.ecs.soton.ac.uk/challenges/VOC/voc2009/examples/images/bus_06.jpg" TargetMode="External"/><Relationship Id="rId17" Type="http://schemas.openxmlformats.org/officeDocument/2006/relationships/image" Target="../media/image147.jpeg"/><Relationship Id="rId25" Type="http://schemas.openxmlformats.org/officeDocument/2006/relationships/image" Target="../media/image151.jpeg"/><Relationship Id="rId33" Type="http://schemas.openxmlformats.org/officeDocument/2006/relationships/image" Target="../media/image155.jpeg"/><Relationship Id="rId38" Type="http://schemas.openxmlformats.org/officeDocument/2006/relationships/hyperlink" Target="http://pascallin.ecs.soton.ac.uk/challenges/VOC/voc2009/examples/images/train_08.jpg" TargetMode="External"/><Relationship Id="rId2" Type="http://schemas.openxmlformats.org/officeDocument/2006/relationships/hyperlink" Target="http://pascallin.ecs.soton.ac.uk/challenges/VOC/voc2009/examples/images/aeroplane_02.jpg" TargetMode="External"/><Relationship Id="rId16" Type="http://schemas.openxmlformats.org/officeDocument/2006/relationships/hyperlink" Target="http://pascallin.ecs.soton.ac.uk/challenges/VOC/voc2009/examples/images/cat_06.jpg" TargetMode="External"/><Relationship Id="rId20" Type="http://schemas.openxmlformats.org/officeDocument/2006/relationships/hyperlink" Target="http://pascallin.ecs.soton.ac.uk/challenges/VOC/voc2009/examples/images/cow_05.jpg" TargetMode="External"/><Relationship Id="rId29" Type="http://schemas.openxmlformats.org/officeDocument/2006/relationships/image" Target="../media/image153.jpeg"/><Relationship Id="rId41" Type="http://schemas.openxmlformats.org/officeDocument/2006/relationships/image" Target="../media/image15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scallin.ecs.soton.ac.uk/challenges/VOC/voc2009/examples/images/bird_01.jpg" TargetMode="External"/><Relationship Id="rId11" Type="http://schemas.openxmlformats.org/officeDocument/2006/relationships/image" Target="../media/image144.jpeg"/><Relationship Id="rId24" Type="http://schemas.openxmlformats.org/officeDocument/2006/relationships/hyperlink" Target="http://pascallin.ecs.soton.ac.uk/challenges/VOC/voc2009/examples/images/dog_01.jpg" TargetMode="External"/><Relationship Id="rId32" Type="http://schemas.openxmlformats.org/officeDocument/2006/relationships/hyperlink" Target="http://pascallin.ecs.soton.ac.uk/challenges/VOC/voc2009/examples/images/pottedplant_05.jpg" TargetMode="External"/><Relationship Id="rId37" Type="http://schemas.openxmlformats.org/officeDocument/2006/relationships/image" Target="../media/image157.jpeg"/><Relationship Id="rId40" Type="http://schemas.openxmlformats.org/officeDocument/2006/relationships/hyperlink" Target="http://pascallin.ecs.soton.ac.uk/challenges/VOC/voc2009/examples/images/tvmonitor_01.jpg" TargetMode="External"/><Relationship Id="rId5" Type="http://schemas.openxmlformats.org/officeDocument/2006/relationships/image" Target="../media/image141.jpeg"/><Relationship Id="rId15" Type="http://schemas.openxmlformats.org/officeDocument/2006/relationships/image" Target="../media/image146.jpeg"/><Relationship Id="rId23" Type="http://schemas.openxmlformats.org/officeDocument/2006/relationships/image" Target="../media/image150.jpeg"/><Relationship Id="rId28" Type="http://schemas.openxmlformats.org/officeDocument/2006/relationships/hyperlink" Target="http://pascallin.ecs.soton.ac.uk/challenges/VOC/voc2009/examples/images/motorbike_02.jpg" TargetMode="External"/><Relationship Id="rId36" Type="http://schemas.openxmlformats.org/officeDocument/2006/relationships/hyperlink" Target="http://pascallin.ecs.soton.ac.uk/challenges/VOC/voc2009/examples/images/sofa_02.jpg" TargetMode="External"/><Relationship Id="rId10" Type="http://schemas.openxmlformats.org/officeDocument/2006/relationships/hyperlink" Target="http://pascallin.ecs.soton.ac.uk/challenges/VOC/voc2009/examples/images/bottle_07.jpg" TargetMode="External"/><Relationship Id="rId19" Type="http://schemas.openxmlformats.org/officeDocument/2006/relationships/image" Target="../media/image148.jpeg"/><Relationship Id="rId31" Type="http://schemas.openxmlformats.org/officeDocument/2006/relationships/image" Target="../media/image154.jpeg"/><Relationship Id="rId4" Type="http://schemas.openxmlformats.org/officeDocument/2006/relationships/hyperlink" Target="http://pascallin.ecs.soton.ac.uk/challenges/VOC/voc2009/examples/images/bicycle_03.jpg" TargetMode="External"/><Relationship Id="rId9" Type="http://schemas.openxmlformats.org/officeDocument/2006/relationships/image" Target="../media/image143.jpeg"/><Relationship Id="rId14" Type="http://schemas.openxmlformats.org/officeDocument/2006/relationships/hyperlink" Target="http://pascallin.ecs.soton.ac.uk/challenges/VOC/voc2009/examples/images/car_07.jpg" TargetMode="External"/><Relationship Id="rId22" Type="http://schemas.openxmlformats.org/officeDocument/2006/relationships/hyperlink" Target="http://pascallin.ecs.soton.ac.uk/challenges/VOC/voc2009/examples/images/diningtable_02.jpg" TargetMode="External"/><Relationship Id="rId27" Type="http://schemas.openxmlformats.org/officeDocument/2006/relationships/image" Target="../media/image152.jpeg"/><Relationship Id="rId30" Type="http://schemas.openxmlformats.org/officeDocument/2006/relationships/hyperlink" Target="http://pascallin.ecs.soton.ac.uk/challenges/VOC/voc2009/examples/images/person_07.jpg" TargetMode="External"/><Relationship Id="rId35" Type="http://schemas.openxmlformats.org/officeDocument/2006/relationships/image" Target="../media/image15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pascallin.ecs.soton.ac.uk/challenges/VOC/voc2009/examples/images/car_04.jpg" TargetMode="External"/><Relationship Id="rId13" Type="http://schemas.openxmlformats.org/officeDocument/2006/relationships/image" Target="../media/image165.jpeg"/><Relationship Id="rId3" Type="http://schemas.openxmlformats.org/officeDocument/2006/relationships/image" Target="../media/image160.jpeg"/><Relationship Id="rId7" Type="http://schemas.openxmlformats.org/officeDocument/2006/relationships/image" Target="../media/image162.jpeg"/><Relationship Id="rId12" Type="http://schemas.openxmlformats.org/officeDocument/2006/relationships/hyperlink" Target="http://pascallin.ecs.soton.ac.uk/challenges/VOC/voc2009/examples/images/car_06.jpg" TargetMode="External"/><Relationship Id="rId17" Type="http://schemas.openxmlformats.org/officeDocument/2006/relationships/image" Target="../media/image166.jpeg"/><Relationship Id="rId2" Type="http://schemas.openxmlformats.org/officeDocument/2006/relationships/hyperlink" Target="http://pascallin.ecs.soton.ac.uk/challenges/VOC/voc2009/examples/images/car_01.jpg" TargetMode="External"/><Relationship Id="rId16" Type="http://schemas.openxmlformats.org/officeDocument/2006/relationships/hyperlink" Target="http://pascallin.ecs.soton.ac.uk/challenges/VOC/voc2009/examples/images/car_0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scallin.ecs.soton.ac.uk/challenges/VOC/voc2009/examples/images/car_03.jpg" TargetMode="External"/><Relationship Id="rId11" Type="http://schemas.openxmlformats.org/officeDocument/2006/relationships/image" Target="../media/image164.jpeg"/><Relationship Id="rId5" Type="http://schemas.openxmlformats.org/officeDocument/2006/relationships/image" Target="../media/image161.jpeg"/><Relationship Id="rId15" Type="http://schemas.openxmlformats.org/officeDocument/2006/relationships/image" Target="../media/image146.jpeg"/><Relationship Id="rId10" Type="http://schemas.openxmlformats.org/officeDocument/2006/relationships/hyperlink" Target="http://pascallin.ecs.soton.ac.uk/challenges/VOC/voc2009/examples/images/car_05.jpg" TargetMode="External"/><Relationship Id="rId4" Type="http://schemas.openxmlformats.org/officeDocument/2006/relationships/hyperlink" Target="http://pascallin.ecs.soton.ac.uk/challenges/VOC/voc2009/examples/images/car_02.jpg" TargetMode="External"/><Relationship Id="rId9" Type="http://schemas.openxmlformats.org/officeDocument/2006/relationships/image" Target="../media/image163.jpeg"/><Relationship Id="rId14" Type="http://schemas.openxmlformats.org/officeDocument/2006/relationships/hyperlink" Target="http://pascallin.ecs.soton.ac.uk/challenges/VOC/voc2009/examples/images/car_07.jpg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pascallin.ecs.soton.ac.uk/challenges/VOC/voc2009/examples/images/dog_04.jpg" TargetMode="External"/><Relationship Id="rId13" Type="http://schemas.openxmlformats.org/officeDocument/2006/relationships/image" Target="../media/image171.jpeg"/><Relationship Id="rId3" Type="http://schemas.openxmlformats.org/officeDocument/2006/relationships/image" Target="../media/image151.jpeg"/><Relationship Id="rId7" Type="http://schemas.openxmlformats.org/officeDocument/2006/relationships/image" Target="../media/image168.jpeg"/><Relationship Id="rId12" Type="http://schemas.openxmlformats.org/officeDocument/2006/relationships/hyperlink" Target="http://pascallin.ecs.soton.ac.uk/challenges/VOC/voc2009/examples/images/dog_06.jpg" TargetMode="External"/><Relationship Id="rId17" Type="http://schemas.openxmlformats.org/officeDocument/2006/relationships/image" Target="../media/image173.jpeg"/><Relationship Id="rId2" Type="http://schemas.openxmlformats.org/officeDocument/2006/relationships/hyperlink" Target="http://pascallin.ecs.soton.ac.uk/challenges/VOC/voc2009/examples/images/dog_01.jpg" TargetMode="External"/><Relationship Id="rId16" Type="http://schemas.openxmlformats.org/officeDocument/2006/relationships/hyperlink" Target="http://pascallin.ecs.soton.ac.uk/challenges/VOC/voc2009/examples/images/dog_0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scallin.ecs.soton.ac.uk/challenges/VOC/voc2009/examples/images/dog_03.jpg" TargetMode="External"/><Relationship Id="rId11" Type="http://schemas.openxmlformats.org/officeDocument/2006/relationships/image" Target="../media/image170.jpeg"/><Relationship Id="rId5" Type="http://schemas.openxmlformats.org/officeDocument/2006/relationships/image" Target="../media/image167.jpeg"/><Relationship Id="rId15" Type="http://schemas.openxmlformats.org/officeDocument/2006/relationships/image" Target="../media/image172.jpeg"/><Relationship Id="rId10" Type="http://schemas.openxmlformats.org/officeDocument/2006/relationships/hyperlink" Target="http://pascallin.ecs.soton.ac.uk/challenges/VOC/voc2009/examples/images/dog_05.jpg" TargetMode="External"/><Relationship Id="rId4" Type="http://schemas.openxmlformats.org/officeDocument/2006/relationships/hyperlink" Target="http://pascallin.ecs.soton.ac.uk/challenges/VOC/voc2009/examples/images/dog_02.jpg" TargetMode="External"/><Relationship Id="rId9" Type="http://schemas.openxmlformats.org/officeDocument/2006/relationships/image" Target="../media/image169.jpeg"/><Relationship Id="rId14" Type="http://schemas.openxmlformats.org/officeDocument/2006/relationships/hyperlink" Target="http://pascallin.ecs.soton.ac.uk/challenges/VOC/voc2009/examples/images/dog_07.jpg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9.png"/><Relationship Id="rId18" Type="http://schemas.openxmlformats.org/officeDocument/2006/relationships/image" Target="../media/image204.png"/><Relationship Id="rId3" Type="http://schemas.openxmlformats.org/officeDocument/2006/relationships/image" Target="../media/image189.png"/><Relationship Id="rId7" Type="http://schemas.openxmlformats.org/officeDocument/2006/relationships/image" Target="../media/image193.png"/><Relationship Id="rId12" Type="http://schemas.openxmlformats.org/officeDocument/2006/relationships/image" Target="../media/image198.png"/><Relationship Id="rId17" Type="http://schemas.openxmlformats.org/officeDocument/2006/relationships/image" Target="../media/image203.png"/><Relationship Id="rId2" Type="http://schemas.openxmlformats.org/officeDocument/2006/relationships/image" Target="../media/image188.png"/><Relationship Id="rId16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.png"/><Relationship Id="rId11" Type="http://schemas.openxmlformats.org/officeDocument/2006/relationships/image" Target="../media/image197.png"/><Relationship Id="rId5" Type="http://schemas.openxmlformats.org/officeDocument/2006/relationships/image" Target="../media/image191.png"/><Relationship Id="rId15" Type="http://schemas.openxmlformats.org/officeDocument/2006/relationships/image" Target="../media/image201.png"/><Relationship Id="rId10" Type="http://schemas.openxmlformats.org/officeDocument/2006/relationships/image" Target="../media/image196.png"/><Relationship Id="rId19" Type="http://schemas.openxmlformats.org/officeDocument/2006/relationships/image" Target="../media/image205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Relationship Id="rId14" Type="http://schemas.openxmlformats.org/officeDocument/2006/relationships/image" Target="../media/image20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3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6.w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~manik/code/GMKL/download.html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2243152"/>
          </a:xfrm>
        </p:spPr>
        <p:txBody>
          <a:bodyPr>
            <a:noAutofit/>
          </a:bodyPr>
          <a:lstStyle/>
          <a:p>
            <a:r>
              <a:rPr lang="en-US" sz="7000" dirty="0" smtClean="0">
                <a:solidFill>
                  <a:schemeClr val="bg1"/>
                </a:solidFill>
              </a:rPr>
              <a:t>Multiple Kernel Learning</a:t>
            </a:r>
            <a:endParaRPr lang="en-US" sz="7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4348" y="3357562"/>
            <a:ext cx="7772400" cy="2243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Manik Varma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ea typeface="+mj-ea"/>
                <a:cs typeface="+mj-cs"/>
              </a:rPr>
              <a:t>Microsoft Research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Parameter Setting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Parameter Setting – Overfitting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Advantages of Learning the Kernel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Improve accuracy and generalization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Learn an RBF Kernel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 –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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ik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jk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 algn="ctr"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Test error as a function of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559" y="3089298"/>
            <a:ext cx="4398963" cy="355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Advantages of Learning the Kernel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Perform non-linear feature selection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Learn an RBF Kernel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exp(–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ik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jk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Perform non-linear dimensionality reduction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Learn </a:t>
            </a:r>
            <a:r>
              <a:rPr lang="en-GB" sz="3200" i="1" dirty="0" smtClean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GB" sz="3200" b="1" dirty="0" err="1" smtClean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pitchFamily="18" charset="2"/>
              </a:rPr>
              <a:t></a:t>
            </a:r>
            <a:r>
              <a:rPr lang="en-GB" sz="3200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n-GB" sz="3200" b="1" dirty="0" err="1" smtClean="0">
                <a:solidFill>
                  <a:schemeClr val="bg1"/>
                </a:solidFill>
                <a:sym typeface="Symbol" pitchFamily="18" charset="2"/>
              </a:rPr>
              <a:t>P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pitchFamily="18" charset="2"/>
              </a:rPr>
              <a:t></a:t>
            </a:r>
            <a:r>
              <a:rPr lang="en-GB" sz="3200" dirty="0" err="1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pitchFamily="18" charset="2"/>
              </a:rPr>
              <a:t>j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where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is a low dimensional projection matrix parameterized by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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These are optimized for the task at hand such as classification, regression, ranking,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Advantages of Learning the Kernel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Multiple Kernel Learning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Learn a linear combination of given base kernels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GB" sz="3200" dirty="0" smtClean="0">
              <a:solidFill>
                <a:schemeClr val="bg1"/>
              </a:solidFill>
              <a:sym typeface="Symbol" pitchFamily="18" charset="2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3200" dirty="0" smtClean="0">
              <a:solidFill>
                <a:schemeClr val="bg1"/>
              </a:solidFill>
              <a:sym typeface="Symbol" pitchFamily="18" charset="2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Can be used to combine heterogeneous sources of data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3200" dirty="0" smtClean="0">
              <a:solidFill>
                <a:schemeClr val="bg1"/>
              </a:solidFill>
              <a:sym typeface="Symbol" pitchFamily="18" charset="2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Can be used for descriptor (feature) selection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– Geometric Interpretation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MKL learns a linear combination of base kernels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7" name="Group 66"/>
          <p:cNvGraphicFramePr>
            <a:graphicFrameLocks noGrp="1"/>
          </p:cNvGraphicFramePr>
          <p:nvPr/>
        </p:nvGraphicFramePr>
        <p:xfrm>
          <a:off x="4191000" y="2571744"/>
          <a:ext cx="409575" cy="4000500"/>
        </p:xfrm>
        <a:graphic>
          <a:graphicData uri="http://schemas.openxmlformats.org/drawingml/2006/table">
            <a:tbl>
              <a:tblPr/>
              <a:tblGrid>
                <a:gridCol w="40957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828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4648200" y="3011482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2800" b="0" i="1" dirty="0">
                <a:solidFill>
                  <a:schemeClr val="bg1"/>
                </a:solidFill>
                <a:sym typeface="Symbol" pitchFamily="18" charset="2"/>
              </a:rPr>
              <a:t>d</a:t>
            </a:r>
            <a:r>
              <a:rPr lang="en-GB" sz="2800" b="0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  <a:r>
              <a:rPr lang="en-GB" sz="2800" dirty="0">
                <a:solidFill>
                  <a:schemeClr val="bg1"/>
                </a:solidFill>
                <a:sym typeface="Symbol" pitchFamily="18" charset="2"/>
              </a:rPr>
              <a:t></a:t>
            </a:r>
            <a:r>
              <a:rPr lang="en-GB" sz="2800" b="0" baseline="-25000" dirty="0">
                <a:solidFill>
                  <a:schemeClr val="bg1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648200" y="4171944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2800" b="0" i="1" dirty="0">
                <a:solidFill>
                  <a:schemeClr val="bg1"/>
                </a:solidFill>
                <a:sym typeface="Symbol" pitchFamily="18" charset="2"/>
              </a:rPr>
              <a:t>d</a:t>
            </a:r>
            <a:r>
              <a:rPr lang="en-GB" sz="2800" b="0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  <a:r>
              <a:rPr lang="en-GB" sz="2800" dirty="0">
                <a:solidFill>
                  <a:schemeClr val="bg1"/>
                </a:solidFill>
                <a:sym typeface="Symbol" pitchFamily="18" charset="2"/>
              </a:rPr>
              <a:t></a:t>
            </a:r>
            <a:r>
              <a:rPr lang="en-GB" sz="2800" b="0" baseline="-25000" dirty="0">
                <a:solidFill>
                  <a:schemeClr val="bg1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4648200" y="5505444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2800" b="0" i="1" dirty="0">
                <a:solidFill>
                  <a:schemeClr val="bg1"/>
                </a:solidFill>
                <a:sym typeface="Symbol" pitchFamily="18" charset="2"/>
              </a:rPr>
              <a:t>d</a:t>
            </a:r>
            <a:r>
              <a:rPr lang="en-GB" sz="2800" b="0" baseline="-25000" dirty="0">
                <a:solidFill>
                  <a:schemeClr val="bg1"/>
                </a:solidFill>
                <a:sym typeface="Symbol" pitchFamily="18" charset="2"/>
              </a:rPr>
              <a:t>3</a:t>
            </a:r>
            <a:r>
              <a:rPr lang="en-GB" sz="2800" dirty="0">
                <a:solidFill>
                  <a:schemeClr val="bg1"/>
                </a:solidFill>
                <a:sym typeface="Symbol" pitchFamily="18" charset="2"/>
              </a:rPr>
              <a:t></a:t>
            </a:r>
            <a:r>
              <a:rPr lang="en-GB" sz="2800" b="0" baseline="-25000" dirty="0">
                <a:solidFill>
                  <a:schemeClr val="bg1"/>
                </a:solidFill>
                <a:sym typeface="Symbol" pitchFamily="18" charset="2"/>
              </a:rPr>
              <a:t>3</a:t>
            </a: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971800" y="4343394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4000" dirty="0">
                <a:solidFill>
                  <a:schemeClr val="bg1"/>
                </a:solidFill>
                <a:sym typeface="Symbol" pitchFamily="18" charset="2"/>
              </a:rPr>
              <a:t></a:t>
            </a:r>
            <a:r>
              <a:rPr lang="en-GB" sz="4000" b="0" dirty="0">
                <a:solidFill>
                  <a:schemeClr val="bg1"/>
                </a:solidFill>
                <a:sym typeface="Symbol" pitchFamily="18" charset="2"/>
              </a:rPr>
              <a:t> 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– Toy Example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Suppose we’re given a simplistic 1D shape feature for a binary classification problem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Define a linear shape kernel :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err="1" smtClean="0">
                <a:solidFill>
                  <a:schemeClr val="bg1"/>
                </a:solidFill>
              </a:rPr>
              <a:t>s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i="1" dirty="0" err="1" smtClean="0">
                <a:solidFill>
                  <a:schemeClr val="bg1"/>
                </a:solidFill>
              </a:rPr>
              <a:t>s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err="1" smtClean="0">
                <a:solidFill>
                  <a:schemeClr val="bg1"/>
                </a:solidFill>
              </a:rPr>
              <a:t>s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i="1" dirty="0" err="1" smtClean="0">
                <a:solidFill>
                  <a:schemeClr val="bg1"/>
                </a:solidFill>
              </a:rPr>
              <a:t>s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classification accuracy is 100% but the margin is very small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043626" y="547213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2357451" y="5500705"/>
            <a:ext cx="3913188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49"/>
          <p:cNvSpPr>
            <a:spLocks noChangeArrowheads="1"/>
          </p:cNvSpPr>
          <p:nvPr/>
        </p:nvSpPr>
        <p:spPr bwMode="auto">
          <a:xfrm>
            <a:off x="24622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58912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9"/>
          <p:cNvSpPr>
            <a:spLocks noChangeArrowheads="1"/>
          </p:cNvSpPr>
          <p:nvPr/>
        </p:nvSpPr>
        <p:spPr bwMode="auto">
          <a:xfrm>
            <a:off x="26908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3"/>
          <p:cNvSpPr>
            <a:spLocks noChangeArrowheads="1"/>
          </p:cNvSpPr>
          <p:nvPr/>
        </p:nvSpPr>
        <p:spPr bwMode="auto">
          <a:xfrm>
            <a:off x="49006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29956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3"/>
          <p:cNvSpPr>
            <a:spLocks noChangeArrowheads="1"/>
          </p:cNvSpPr>
          <p:nvPr/>
        </p:nvSpPr>
        <p:spPr bwMode="auto">
          <a:xfrm>
            <a:off x="43291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40624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auto">
          <a:xfrm>
            <a:off x="52816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36052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55864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– Toy Example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Suppose we’re now given addition 1D </a:t>
            </a:r>
            <a:r>
              <a:rPr lang="en-US" sz="3200" dirty="0" err="1" smtClean="0">
                <a:solidFill>
                  <a:schemeClr val="bg1"/>
                </a:solidFill>
              </a:rPr>
              <a:t>colour</a:t>
            </a:r>
            <a:r>
              <a:rPr lang="en-US" sz="3200" dirty="0" smtClean="0">
                <a:solidFill>
                  <a:schemeClr val="bg1"/>
                </a:solidFill>
              </a:rPr>
              <a:t> feature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Define a linear </a:t>
            </a:r>
            <a:r>
              <a:rPr lang="en-US" sz="3200" dirty="0" err="1" smtClean="0">
                <a:solidFill>
                  <a:schemeClr val="bg1"/>
                </a:solidFill>
              </a:rPr>
              <a:t>colour</a:t>
            </a:r>
            <a:r>
              <a:rPr lang="en-US" sz="3200" dirty="0" smtClean="0">
                <a:solidFill>
                  <a:schemeClr val="bg1"/>
                </a:solidFill>
              </a:rPr>
              <a:t> kernel : </a:t>
            </a:r>
            <a:r>
              <a:rPr lang="en-US" sz="3200" i="1" dirty="0" err="1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err="1" smtClean="0">
                <a:solidFill>
                  <a:schemeClr val="bg1"/>
                </a:solidFill>
              </a:rPr>
              <a:t>c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i="1" dirty="0" err="1" smtClean="0">
                <a:solidFill>
                  <a:schemeClr val="bg1"/>
                </a:solidFill>
              </a:rPr>
              <a:t>c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err="1" smtClean="0">
                <a:solidFill>
                  <a:schemeClr val="bg1"/>
                </a:solidFill>
              </a:rPr>
              <a:t>c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i="1" dirty="0" err="1" smtClean="0">
                <a:solidFill>
                  <a:schemeClr val="bg1"/>
                </a:solidFill>
              </a:rPr>
              <a:t>c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classification accuracy is also 100% but the margin remains very small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6043626" y="547213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 dirty="0" smtClean="0">
                <a:solidFill>
                  <a:schemeClr val="bg1"/>
                </a:solidFill>
                <a:sym typeface="Symbol" pitchFamily="18" charset="2"/>
              </a:rPr>
              <a:t>c</a:t>
            </a:r>
            <a:endParaRPr lang="en-GB" sz="3200" b="0" i="1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2357451" y="5500705"/>
            <a:ext cx="3913188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Oval 49"/>
          <p:cNvSpPr>
            <a:spLocks noChangeArrowheads="1"/>
          </p:cNvSpPr>
          <p:nvPr/>
        </p:nvSpPr>
        <p:spPr bwMode="auto">
          <a:xfrm>
            <a:off x="24622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58912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9"/>
          <p:cNvSpPr>
            <a:spLocks noChangeArrowheads="1"/>
          </p:cNvSpPr>
          <p:nvPr/>
        </p:nvSpPr>
        <p:spPr bwMode="auto">
          <a:xfrm>
            <a:off x="26908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3"/>
          <p:cNvSpPr>
            <a:spLocks noChangeArrowheads="1"/>
          </p:cNvSpPr>
          <p:nvPr/>
        </p:nvSpPr>
        <p:spPr bwMode="auto">
          <a:xfrm>
            <a:off x="49006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29956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3"/>
          <p:cNvSpPr>
            <a:spLocks noChangeArrowheads="1"/>
          </p:cNvSpPr>
          <p:nvPr/>
        </p:nvSpPr>
        <p:spPr bwMode="auto">
          <a:xfrm>
            <a:off x="43291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40624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auto">
          <a:xfrm>
            <a:off x="52816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3605226" y="544196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5586426" y="544196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– Toy Example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MKL learns a combined shape-</a:t>
            </a:r>
            <a:r>
              <a:rPr lang="en-US" sz="3200" dirty="0" err="1" smtClean="0">
                <a:solidFill>
                  <a:schemeClr val="bg1"/>
                </a:solidFill>
              </a:rPr>
              <a:t>colour</a:t>
            </a:r>
            <a:r>
              <a:rPr lang="en-US" sz="3200" dirty="0" smtClean="0">
                <a:solidFill>
                  <a:schemeClr val="bg1"/>
                </a:solidFill>
              </a:rPr>
              <a:t> feature space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+ (1 –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err="1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3990975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857375" y="220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 dirty="0">
                <a:solidFill>
                  <a:schemeClr val="bg1"/>
                </a:solidFill>
                <a:sym typeface="Symbol" pitchFamily="18" charset="2"/>
              </a:rPr>
              <a:t>c</a:t>
            </a:r>
          </a:p>
        </p:txBody>
      </p:sp>
      <p:sp>
        <p:nvSpPr>
          <p:cNvPr id="14" name="Line 62"/>
          <p:cNvSpPr>
            <a:spLocks noChangeShapeType="1"/>
          </p:cNvSpPr>
          <p:nvPr/>
        </p:nvSpPr>
        <p:spPr bwMode="auto">
          <a:xfrm rot="5400000">
            <a:off x="282575" y="4573588"/>
            <a:ext cx="3913187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2"/>
          <p:cNvSpPr>
            <a:spLocks noChangeShapeType="1"/>
          </p:cNvSpPr>
          <p:nvPr/>
        </p:nvSpPr>
        <p:spPr bwMode="auto">
          <a:xfrm>
            <a:off x="304800" y="4600575"/>
            <a:ext cx="3913188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38175" y="604996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d = </a:t>
            </a:r>
            <a:r>
              <a:rPr lang="en-GB" sz="3200" b="0">
                <a:solidFill>
                  <a:schemeClr val="bg1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17" name="Oval 49"/>
          <p:cNvSpPr>
            <a:spLocks noChangeArrowheads="1"/>
          </p:cNvSpPr>
          <p:nvPr/>
        </p:nvSpPr>
        <p:spPr bwMode="auto">
          <a:xfrm>
            <a:off x="2133600" y="28194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53"/>
          <p:cNvSpPr>
            <a:spLocks noChangeArrowheads="1"/>
          </p:cNvSpPr>
          <p:nvPr/>
        </p:nvSpPr>
        <p:spPr bwMode="auto">
          <a:xfrm>
            <a:off x="2133600" y="62642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49"/>
          <p:cNvSpPr>
            <a:spLocks noChangeArrowheads="1"/>
          </p:cNvSpPr>
          <p:nvPr/>
        </p:nvSpPr>
        <p:spPr bwMode="auto">
          <a:xfrm>
            <a:off x="2133600" y="30480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53"/>
          <p:cNvSpPr>
            <a:spLocks noChangeArrowheads="1"/>
          </p:cNvSpPr>
          <p:nvPr/>
        </p:nvSpPr>
        <p:spPr bwMode="auto">
          <a:xfrm>
            <a:off x="2133600" y="52736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49"/>
          <p:cNvSpPr>
            <a:spLocks noChangeArrowheads="1"/>
          </p:cNvSpPr>
          <p:nvPr/>
        </p:nvSpPr>
        <p:spPr bwMode="auto">
          <a:xfrm>
            <a:off x="2133600" y="33528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53"/>
          <p:cNvSpPr>
            <a:spLocks noChangeArrowheads="1"/>
          </p:cNvSpPr>
          <p:nvPr/>
        </p:nvSpPr>
        <p:spPr bwMode="auto">
          <a:xfrm>
            <a:off x="2133600" y="46640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49"/>
          <p:cNvSpPr>
            <a:spLocks noChangeArrowheads="1"/>
          </p:cNvSpPr>
          <p:nvPr/>
        </p:nvSpPr>
        <p:spPr bwMode="auto">
          <a:xfrm>
            <a:off x="2133600" y="43815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53"/>
          <p:cNvSpPr>
            <a:spLocks noChangeArrowheads="1"/>
          </p:cNvSpPr>
          <p:nvPr/>
        </p:nvSpPr>
        <p:spPr bwMode="auto">
          <a:xfrm>
            <a:off x="2133600" y="57308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Oval 49"/>
          <p:cNvSpPr>
            <a:spLocks noChangeArrowheads="1"/>
          </p:cNvSpPr>
          <p:nvPr/>
        </p:nvSpPr>
        <p:spPr bwMode="auto">
          <a:xfrm>
            <a:off x="2133600" y="38862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53"/>
          <p:cNvSpPr>
            <a:spLocks noChangeArrowheads="1"/>
          </p:cNvSpPr>
          <p:nvPr/>
        </p:nvSpPr>
        <p:spPr bwMode="auto">
          <a:xfrm>
            <a:off x="2133600" y="6019800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86106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6477000" y="220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 dirty="0">
                <a:solidFill>
                  <a:schemeClr val="bg1"/>
                </a:solidFill>
                <a:sym typeface="Symbol" pitchFamily="18" charset="2"/>
              </a:rPr>
              <a:t>c</a:t>
            </a:r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 rot="5400000">
            <a:off x="4900613" y="4573588"/>
            <a:ext cx="3913187" cy="4603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4924425" y="4600575"/>
            <a:ext cx="3913188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5257800" y="604996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d = </a:t>
            </a:r>
            <a:r>
              <a:rPr lang="en-GB" sz="3200" b="0">
                <a:solidFill>
                  <a:schemeClr val="bg1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32" name="Oval 49"/>
          <p:cNvSpPr>
            <a:spLocks noChangeArrowheads="1"/>
          </p:cNvSpPr>
          <p:nvPr/>
        </p:nvSpPr>
        <p:spPr bwMode="auto">
          <a:xfrm>
            <a:off x="5029200" y="454183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53"/>
          <p:cNvSpPr>
            <a:spLocks noChangeArrowheads="1"/>
          </p:cNvSpPr>
          <p:nvPr/>
        </p:nvSpPr>
        <p:spPr bwMode="auto">
          <a:xfrm>
            <a:off x="8458200" y="454183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9"/>
          <p:cNvSpPr>
            <a:spLocks noChangeArrowheads="1"/>
          </p:cNvSpPr>
          <p:nvPr/>
        </p:nvSpPr>
        <p:spPr bwMode="auto">
          <a:xfrm>
            <a:off x="5257800" y="454183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3"/>
          <p:cNvSpPr>
            <a:spLocks noChangeArrowheads="1"/>
          </p:cNvSpPr>
          <p:nvPr/>
        </p:nvSpPr>
        <p:spPr bwMode="auto">
          <a:xfrm>
            <a:off x="7467600" y="454183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5562600" y="454183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3"/>
          <p:cNvSpPr>
            <a:spLocks noChangeArrowheads="1"/>
          </p:cNvSpPr>
          <p:nvPr/>
        </p:nvSpPr>
        <p:spPr bwMode="auto">
          <a:xfrm>
            <a:off x="6896100" y="454183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6629400" y="454183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3"/>
          <p:cNvSpPr>
            <a:spLocks noChangeArrowheads="1"/>
          </p:cNvSpPr>
          <p:nvPr/>
        </p:nvSpPr>
        <p:spPr bwMode="auto">
          <a:xfrm>
            <a:off x="7848600" y="454183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6172200" y="454183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8153400" y="4541838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– Toy Example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41894" y="5638800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0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rot="2700000">
            <a:off x="4876800" y="1258888"/>
            <a:ext cx="0" cy="5181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724400" y="3394075"/>
            <a:ext cx="3952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rot="-2700000">
            <a:off x="4765675" y="3328988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rot="-2700000">
            <a:off x="4038600" y="4786313"/>
            <a:ext cx="0" cy="54768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733800" y="5029200"/>
            <a:ext cx="381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000625" y="4648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683250" y="3962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19513" y="38100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5181600" y="6400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102475" y="595947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7543800" y="48768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7772400" y="30480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486400" y="2054225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96000" y="4724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7467600" y="2819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8077200" y="3886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5943600" y="55626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8458200" y="61722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3200400" y="14478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143000" y="4343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981200" y="44196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2667000" y="2819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838200" y="2438400"/>
            <a:ext cx="136525" cy="1365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Quick 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view of SVMs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rot="2700000">
            <a:off x="5486400" y="1717675"/>
            <a:ext cx="0" cy="5181600"/>
          </a:xfrm>
          <a:prstGeom prst="line">
            <a:avLst/>
          </a:prstGeom>
          <a:noFill/>
          <a:ln w="38100">
            <a:solidFill>
              <a:srgbClr val="FF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2700000">
            <a:off x="4343400" y="762000"/>
            <a:ext cx="0" cy="51816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214546" y="6089671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+1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071538" y="5143512"/>
            <a:ext cx="175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w</a:t>
            </a:r>
            <a:r>
              <a:rPr lang="en-GB" b="0" baseline="30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GB" b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GB" b="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en-GB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b = </a:t>
            </a:r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-1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072066" y="4429132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571736" y="1785926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Misclassified point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093775" y="3623635"/>
            <a:ext cx="171448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 smtClean="0">
                <a:solidFill>
                  <a:schemeClr val="bg1"/>
                </a:solidFill>
                <a:ea typeface="+mj-ea"/>
                <a:cs typeface="+mj-cs"/>
              </a:rPr>
              <a:t>Support Vector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rot="18900000">
            <a:off x="6648450" y="1371600"/>
            <a:ext cx="0" cy="14620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283325" y="1506538"/>
            <a:ext cx="2098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Margin =</a:t>
            </a:r>
            <a:r>
              <a:rPr lang="en-GB" b="0" dirty="0">
                <a:solidFill>
                  <a:schemeClr val="bg1"/>
                </a:solidFill>
                <a:sym typeface="Symbol" pitchFamily="18" charset="2"/>
              </a:rPr>
              <a:t> 2 /</a:t>
            </a: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GB" b="0" dirty="0">
                <a:solidFill>
                  <a:schemeClr val="bg1"/>
                </a:solidFill>
                <a:sym typeface="Symbol" pitchFamily="18" charset="2"/>
              </a:rPr>
              <a:t></a:t>
            </a:r>
            <a:r>
              <a:rPr lang="en-GB" dirty="0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GB" b="0" i="1" baseline="30000" dirty="0" smtClean="0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GB" dirty="0" smtClean="0">
                <a:solidFill>
                  <a:schemeClr val="bg1"/>
                </a:solidFill>
                <a:sym typeface="Symbol" pitchFamily="18" charset="2"/>
              </a:rPr>
              <a:t>w</a:t>
            </a:r>
            <a:endParaRPr lang="en-GB" b="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4191000" y="1931988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rot="18900000">
            <a:off x="5187950" y="1724025"/>
            <a:ext cx="0" cy="2376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9" name="Oval 22"/>
          <p:cNvSpPr>
            <a:spLocks noChangeArrowheads="1"/>
          </p:cNvSpPr>
          <p:nvPr/>
        </p:nvSpPr>
        <p:spPr bwMode="auto">
          <a:xfrm>
            <a:off x="6164263" y="2790825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 rot="18900000">
            <a:off x="6450013" y="2878138"/>
            <a:ext cx="0" cy="3651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4648200" y="4308475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 = 0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6324600" y="2590800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 &lt; 1</a:t>
            </a:r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3810000" y="1524000"/>
            <a:ext cx="838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 &gt; 1</a:t>
            </a:r>
            <a:endParaRPr lang="en-GB" b="0" dirty="0">
              <a:solidFill>
                <a:schemeClr val="bg1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54" name="Text Box 32"/>
          <p:cNvSpPr txBox="1">
            <a:spLocks noChangeArrowheads="1"/>
          </p:cNvSpPr>
          <p:nvPr/>
        </p:nvSpPr>
        <p:spPr bwMode="auto">
          <a:xfrm>
            <a:off x="6029340" y="5500702"/>
            <a:ext cx="685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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– Another Toy Example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MKL learns a combined shape-</a:t>
            </a:r>
            <a:r>
              <a:rPr lang="en-US" sz="3200" dirty="0" err="1" smtClean="0">
                <a:solidFill>
                  <a:schemeClr val="bg1"/>
                </a:solidFill>
              </a:rPr>
              <a:t>colour</a:t>
            </a:r>
            <a:r>
              <a:rPr lang="en-US" sz="3200" dirty="0" smtClean="0">
                <a:solidFill>
                  <a:schemeClr val="bg1"/>
                </a:solidFill>
              </a:rPr>
              <a:t> feature space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+ (1 –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i="1" dirty="0" err="1" smtClean="0">
                <a:solidFill>
                  <a:schemeClr val="bg1"/>
                </a:solidFill>
              </a:rPr>
              <a:t>K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3990975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857375" y="220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 dirty="0">
                <a:solidFill>
                  <a:schemeClr val="bg1"/>
                </a:solidFill>
                <a:sym typeface="Symbol" pitchFamily="18" charset="2"/>
              </a:rPr>
              <a:t>c</a:t>
            </a:r>
          </a:p>
        </p:txBody>
      </p:sp>
      <p:sp>
        <p:nvSpPr>
          <p:cNvPr id="14" name="Line 62"/>
          <p:cNvSpPr>
            <a:spLocks noChangeShapeType="1"/>
          </p:cNvSpPr>
          <p:nvPr/>
        </p:nvSpPr>
        <p:spPr bwMode="auto">
          <a:xfrm rot="5400000">
            <a:off x="282575" y="4573588"/>
            <a:ext cx="3913187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2"/>
          <p:cNvSpPr>
            <a:spLocks noChangeShapeType="1"/>
          </p:cNvSpPr>
          <p:nvPr/>
        </p:nvSpPr>
        <p:spPr bwMode="auto">
          <a:xfrm>
            <a:off x="304800" y="4600575"/>
            <a:ext cx="3913188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38175" y="604996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d = </a:t>
            </a:r>
            <a:r>
              <a:rPr lang="en-GB" sz="3200" b="0">
                <a:solidFill>
                  <a:schemeClr val="bg1"/>
                </a:solidFill>
                <a:sym typeface="Symbol" pitchFamily="18" charset="2"/>
              </a:rPr>
              <a:t>0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8610600" y="457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s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6477000" y="2209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3200" b="0" i="1" dirty="0">
                <a:solidFill>
                  <a:schemeClr val="bg1"/>
                </a:solidFill>
                <a:sym typeface="Symbol" pitchFamily="18" charset="2"/>
              </a:rPr>
              <a:t>c</a:t>
            </a:r>
          </a:p>
        </p:txBody>
      </p:sp>
      <p:sp>
        <p:nvSpPr>
          <p:cNvPr id="29" name="Line 62"/>
          <p:cNvSpPr>
            <a:spLocks noChangeShapeType="1"/>
          </p:cNvSpPr>
          <p:nvPr/>
        </p:nvSpPr>
        <p:spPr bwMode="auto">
          <a:xfrm rot="5400000">
            <a:off x="4900613" y="4573588"/>
            <a:ext cx="3913187" cy="46037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62"/>
          <p:cNvSpPr>
            <a:spLocks noChangeShapeType="1"/>
          </p:cNvSpPr>
          <p:nvPr/>
        </p:nvSpPr>
        <p:spPr bwMode="auto">
          <a:xfrm>
            <a:off x="4924425" y="4600575"/>
            <a:ext cx="3913188" cy="4603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5257800" y="604996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0" i="1">
                <a:solidFill>
                  <a:schemeClr val="bg1"/>
                </a:solidFill>
                <a:sym typeface="Symbol" pitchFamily="18" charset="2"/>
              </a:rPr>
              <a:t>d = </a:t>
            </a:r>
            <a:r>
              <a:rPr lang="en-GB" sz="3200" b="0">
                <a:solidFill>
                  <a:schemeClr val="bg1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42" name="Oval 49"/>
          <p:cNvSpPr>
            <a:spLocks noChangeArrowheads="1"/>
          </p:cNvSpPr>
          <p:nvPr/>
        </p:nvSpPr>
        <p:spPr bwMode="auto">
          <a:xfrm>
            <a:off x="2019911" y="28575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53"/>
          <p:cNvSpPr>
            <a:spLocks noChangeArrowheads="1"/>
          </p:cNvSpPr>
          <p:nvPr/>
        </p:nvSpPr>
        <p:spPr bwMode="auto">
          <a:xfrm>
            <a:off x="2248511" y="2857500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9"/>
          <p:cNvSpPr>
            <a:spLocks noChangeArrowheads="1"/>
          </p:cNvSpPr>
          <p:nvPr/>
        </p:nvSpPr>
        <p:spPr bwMode="auto">
          <a:xfrm>
            <a:off x="2019911" y="3673475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53"/>
          <p:cNvSpPr>
            <a:spLocks noChangeArrowheads="1"/>
          </p:cNvSpPr>
          <p:nvPr/>
        </p:nvSpPr>
        <p:spPr bwMode="auto">
          <a:xfrm>
            <a:off x="2248511" y="36734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2019911" y="4511675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53"/>
          <p:cNvSpPr>
            <a:spLocks noChangeArrowheads="1"/>
          </p:cNvSpPr>
          <p:nvPr/>
        </p:nvSpPr>
        <p:spPr bwMode="auto">
          <a:xfrm>
            <a:off x="2248511" y="45116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49"/>
          <p:cNvSpPr>
            <a:spLocks noChangeArrowheads="1"/>
          </p:cNvSpPr>
          <p:nvPr/>
        </p:nvSpPr>
        <p:spPr bwMode="auto">
          <a:xfrm>
            <a:off x="2019911" y="5273675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53"/>
          <p:cNvSpPr>
            <a:spLocks noChangeArrowheads="1"/>
          </p:cNvSpPr>
          <p:nvPr/>
        </p:nvSpPr>
        <p:spPr bwMode="auto">
          <a:xfrm>
            <a:off x="2248511" y="52736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2019911" y="6073775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53"/>
          <p:cNvSpPr>
            <a:spLocks noChangeArrowheads="1"/>
          </p:cNvSpPr>
          <p:nvPr/>
        </p:nvSpPr>
        <p:spPr bwMode="auto">
          <a:xfrm>
            <a:off x="2248511" y="6073775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>
            <a:off x="5250640" y="4513263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8412940" y="456088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6088840" y="44196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53"/>
          <p:cNvSpPr>
            <a:spLocks noChangeArrowheads="1"/>
          </p:cNvSpPr>
          <p:nvPr/>
        </p:nvSpPr>
        <p:spPr bwMode="auto">
          <a:xfrm>
            <a:off x="6088840" y="459898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49"/>
          <p:cNvSpPr>
            <a:spLocks noChangeArrowheads="1"/>
          </p:cNvSpPr>
          <p:nvPr/>
        </p:nvSpPr>
        <p:spPr bwMode="auto">
          <a:xfrm>
            <a:off x="6755590" y="44196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53"/>
          <p:cNvSpPr>
            <a:spLocks noChangeArrowheads="1"/>
          </p:cNvSpPr>
          <p:nvPr/>
        </p:nvSpPr>
        <p:spPr bwMode="auto">
          <a:xfrm>
            <a:off x="6755590" y="459898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Oval 49"/>
          <p:cNvSpPr>
            <a:spLocks noChangeArrowheads="1"/>
          </p:cNvSpPr>
          <p:nvPr/>
        </p:nvSpPr>
        <p:spPr bwMode="auto">
          <a:xfrm>
            <a:off x="7308040" y="44196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53"/>
          <p:cNvSpPr>
            <a:spLocks noChangeArrowheads="1"/>
          </p:cNvSpPr>
          <p:nvPr/>
        </p:nvSpPr>
        <p:spPr bwMode="auto">
          <a:xfrm>
            <a:off x="7308040" y="459898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Oval 49"/>
          <p:cNvSpPr>
            <a:spLocks noChangeArrowheads="1"/>
          </p:cNvSpPr>
          <p:nvPr/>
        </p:nvSpPr>
        <p:spPr bwMode="auto">
          <a:xfrm>
            <a:off x="7917640" y="4419600"/>
            <a:ext cx="228600" cy="2127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Oval 53"/>
          <p:cNvSpPr>
            <a:spLocks noChangeArrowheads="1"/>
          </p:cNvSpPr>
          <p:nvPr/>
        </p:nvSpPr>
        <p:spPr bwMode="auto">
          <a:xfrm>
            <a:off x="7917640" y="4598988"/>
            <a:ext cx="228600" cy="212725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– Another Toy Example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Object Categorization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" name="Picture 14" descr="image_0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143000"/>
            <a:ext cx="7794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image_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1143000"/>
            <a:ext cx="565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image_00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143000"/>
            <a:ext cx="5651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image_0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11430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image_00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875" y="1143000"/>
            <a:ext cx="714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image_00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4613" y="5538788"/>
            <a:ext cx="11445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 descr="image_00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7413" y="5538788"/>
            <a:ext cx="79216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image_00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72138" y="5538788"/>
            <a:ext cx="56991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pissing-pand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50" y="5538788"/>
            <a:ext cx="8016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 descr="image_004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288" y="3022600"/>
            <a:ext cx="1033462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300px-Taj_reflection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5050" y="4381500"/>
            <a:ext cx="779463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taj_maha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4750" y="4395788"/>
            <a:ext cx="12382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6" descr="taj7mjl9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18088" y="4381500"/>
            <a:ext cx="1139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7" descr="w_taj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4588" y="4381500"/>
            <a:ext cx="109537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101253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31188" y="4381500"/>
            <a:ext cx="62706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panda02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51763" y="5538788"/>
            <a:ext cx="1101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image_0036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22813" y="3255963"/>
            <a:ext cx="99853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1" descr="image_0008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14750" y="3255963"/>
            <a:ext cx="6667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2" descr="image_001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062663" y="3255963"/>
            <a:ext cx="77946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3" descr="image_002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183438" y="3255963"/>
            <a:ext cx="715962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4" descr="image_0022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242300" y="3255963"/>
            <a:ext cx="61595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5" descr="image_006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675563" y="2266950"/>
            <a:ext cx="1182687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6" descr="image_0010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670425" y="2266950"/>
            <a:ext cx="8350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7" descr="image_0022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746875" y="2266950"/>
            <a:ext cx="80645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8" descr="image_0036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5626100" y="2266950"/>
            <a:ext cx="10001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9" descr="image_0051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714750" y="2266950"/>
            <a:ext cx="835025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933575" y="3483769"/>
            <a:ext cx="200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4" name="Picture 13" descr="cicon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362200" y="13271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667000" y="1463675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667000" y="2532063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 dirty="0">
                <a:solidFill>
                  <a:schemeClr val="bg1"/>
                </a:solidFill>
              </a:rPr>
              <a:t>Schooner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2667000" y="3573463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 dirty="0">
                <a:solidFill>
                  <a:schemeClr val="bg1"/>
                </a:solidFill>
              </a:rPr>
              <a:t>Ketch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2667000" y="4711700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 dirty="0">
                <a:solidFill>
                  <a:schemeClr val="bg1"/>
                </a:solidFill>
              </a:rPr>
              <a:t>Taj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2667000" y="5851525"/>
            <a:ext cx="990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0" dirty="0">
                <a:solidFill>
                  <a:schemeClr val="bg1"/>
                </a:solidFill>
              </a:rPr>
              <a:t>Panda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Caltech 101 Database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Database collected by Fei-Fei </a:t>
            </a:r>
            <a:r>
              <a:rPr lang="en-GB" sz="3200" i="1" dirty="0" smtClean="0">
                <a:solidFill>
                  <a:schemeClr val="bg1"/>
                </a:solidFill>
              </a:rPr>
              <a:t>et al</a:t>
            </a:r>
            <a:r>
              <a:rPr lang="en-GB" sz="3200" dirty="0" smtClean="0">
                <a:solidFill>
                  <a:schemeClr val="bg1"/>
                </a:solidFill>
              </a:rPr>
              <a:t>. [PAMI 2006]</a:t>
            </a:r>
          </a:p>
        </p:txBody>
      </p:sp>
      <p:pic>
        <p:nvPicPr>
          <p:cNvPr id="5" name="Picture 10" descr="bl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4008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Caltech 101 Database – Chairs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" name="Picture 33" descr="image_00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9624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image_0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904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5" descr="image_00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5146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6" descr="image_00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6963" y="1066800"/>
            <a:ext cx="9064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7" descr="image_001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62925" y="3962400"/>
            <a:ext cx="904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8" descr="image_001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4363" y="1066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9" descr="image_001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0263" y="1066800"/>
            <a:ext cx="881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0" descr="image_001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1850" y="1066800"/>
            <a:ext cx="1152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1" descr="image_001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1113" y="2514600"/>
            <a:ext cx="11064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2" descr="image_0023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79538" y="2514600"/>
            <a:ext cx="10112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3" descr="image_0027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53388" y="1066800"/>
            <a:ext cx="10144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4" descr="image_0029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08800" y="106680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5" descr="image_0030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19313" y="1066800"/>
            <a:ext cx="919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6" descr="image_0031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32350" y="2514600"/>
            <a:ext cx="831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 descr="image_003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410200"/>
            <a:ext cx="1409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8" descr="image_0035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0" y="25146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9" descr="image_0041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26125" y="2514600"/>
            <a:ext cx="858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0" descr="image_0042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805488" y="3962400"/>
            <a:ext cx="1101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1" descr="image_0043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78338" y="3962400"/>
            <a:ext cx="1212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2" descr="image_0044.jp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17938" y="2514600"/>
            <a:ext cx="8540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3" descr="image_0046.jpg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78063" y="3962400"/>
            <a:ext cx="10366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4" descr="image_0048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106488" y="3962400"/>
            <a:ext cx="10556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5" descr="image_0049.jpg"/>
          <p:cNvPicPr>
            <a:picLocks noChangeAspect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845300" y="2514600"/>
            <a:ext cx="919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56" descr="image_0050.jp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80150" y="5410200"/>
            <a:ext cx="14811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7" descr="image_0053.jpg"/>
          <p:cNvPicPr>
            <a:picLocks noChangeAspect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978400" y="5410200"/>
            <a:ext cx="1247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58" descr="image_0054.jpg"/>
          <p:cNvPicPr>
            <a:picLocks noChangeAspect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815263" y="5410200"/>
            <a:ext cx="12525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9" descr="image_0057.jpg"/>
          <p:cNvPicPr>
            <a:picLocks noChangeAspect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095625" y="5410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0" descr="image_0058.jpg"/>
          <p:cNvPicPr>
            <a:picLocks noChangeAspect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30588" y="3962400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1" descr="image_0061.jpg"/>
          <p:cNvPicPr>
            <a:picLocks noChangeAspect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023100" y="3962400"/>
            <a:ext cx="10239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2" descr="image_0062.jpg"/>
          <p:cNvPicPr>
            <a:picLocks noChangeAspect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539875" y="5410200"/>
            <a:ext cx="1501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Caltech 101 Database – Bikes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" name="Picture 9" descr="image_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0902" y="2266950"/>
            <a:ext cx="1558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image_0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540" y="2266950"/>
            <a:ext cx="1489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image_0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877" y="2266950"/>
            <a:ext cx="140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image_01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428" y="2266950"/>
            <a:ext cx="146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image_01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8088" y="2266950"/>
            <a:ext cx="15097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image_01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6975" y="3467100"/>
            <a:ext cx="1520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image_018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2289" y="3467100"/>
            <a:ext cx="1217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image_01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5675" y="3467100"/>
            <a:ext cx="1362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image_023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9126" y="3467100"/>
            <a:ext cx="1457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image_02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9390" y="3467100"/>
            <a:ext cx="1463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image_025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8060" y="4667250"/>
            <a:ext cx="1446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image_029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4124" y="4667250"/>
            <a:ext cx="1217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image_034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1588" y="4667250"/>
            <a:ext cx="1446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image_040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85758" y="4667250"/>
            <a:ext cx="1822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image_042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97631" y="4667250"/>
            <a:ext cx="1438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image_048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77603" y="5867400"/>
            <a:ext cx="1581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image_049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96390" y="5867400"/>
            <a:ext cx="1681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6" descr="image_052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37565" y="5867400"/>
            <a:ext cx="1341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7" descr="image_056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339013" y="5867400"/>
            <a:ext cx="1728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8" descr="image_057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18765" y="5867400"/>
            <a:ext cx="1217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9" descr="image_059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8566" y="5867400"/>
            <a:ext cx="1089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image_060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8566" y="4667250"/>
            <a:ext cx="13192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1" descr="image_064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8566" y="34671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2" descr="image_067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28566" y="226695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3" descr="image_0691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680325" y="1066800"/>
            <a:ext cx="13874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 descr="image_072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309673" y="1066800"/>
            <a:ext cx="1211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5" descr="image_072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939021" y="1066800"/>
            <a:ext cx="1211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6" descr="image_0757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408032" y="1066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7" descr="image_0792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59555" y="1066800"/>
            <a:ext cx="15890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8" descr="image_0796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28566" y="1066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Features and Kernels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Features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Geometric Blur [Berg and Malik, CVPR 01]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PHOW Gray &amp; Colour [Lazebnik </a:t>
            </a:r>
            <a:r>
              <a:rPr lang="en-US" sz="3200" i="1" dirty="0" smtClean="0">
                <a:solidFill>
                  <a:schemeClr val="bg1"/>
                </a:solidFill>
              </a:rPr>
              <a:t>et al</a:t>
            </a:r>
            <a:r>
              <a:rPr lang="en-US" sz="3200" dirty="0" smtClean="0">
                <a:solidFill>
                  <a:schemeClr val="bg1"/>
                </a:solidFill>
              </a:rPr>
              <a:t>., CVPR 06]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Self Similarity [Shechtman and Irani, CVPR 07]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Kernels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RBF for Geometric Blur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 K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 = exp( –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j</a:t>
            </a:r>
            <a:r>
              <a:rPr lang="en-US" sz="3200" dirty="0" smtClean="0">
                <a:solidFill>
                  <a:schemeClr val="bg1"/>
                </a:solidFill>
              </a:rPr>
              <a:t>)) for the rest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Experimental Setup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Experimental Setup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102 categories including Background_Google and Faces_easy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15 training  and 15 test images per category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30 training and up to 15 test images per category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Results summarized over 3 random train/test splits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MKL Results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43" y="1110465"/>
            <a:ext cx="7853914" cy="589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Comparisons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1" y="1397000"/>
          <a:ext cx="8643999" cy="4546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47"/>
                <a:gridCol w="2000264"/>
                <a:gridCol w="1857388"/>
              </a:tblGrid>
              <a:tr h="503592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Method</a:t>
                      </a:r>
                      <a:endParaRPr lang="en-US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15 Training </a:t>
                      </a:r>
                      <a:endParaRPr lang="en-US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30 Training</a:t>
                      </a:r>
                      <a:endParaRPr lang="en-US" sz="2800" baseline="0" dirty="0"/>
                    </a:p>
                  </a:txBody>
                  <a:tcPr/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LP-Beta 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[Gehler &amp; Novozin, 09]</a:t>
                      </a:r>
                      <a:endParaRPr lang="en-US" sz="16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74.6 ± 1.0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82.1 ± 0.3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GS-MKL 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[Yang </a:t>
                      </a:r>
                      <a:r>
                        <a:rPr lang="en-US" sz="160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et 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., ICCV 09]</a:t>
                      </a:r>
                      <a:endParaRPr lang="en-US" sz="16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≈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74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84.3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Bayesian LMKL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[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Christoudias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i="1" dirty="0" smtClean="0">
                          <a:solidFill>
                            <a:schemeClr val="bg1"/>
                          </a:solidFill>
                        </a:rPr>
                        <a:t>et al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., Tech Rep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09]</a:t>
                      </a:r>
                      <a:endParaRPr lang="en-US" sz="16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73.0 ± 1.3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NA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In Defense of NN 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[Boiman </a:t>
                      </a:r>
                      <a:r>
                        <a:rPr lang="en-US" sz="160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et 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., CVPR 08] </a:t>
                      </a:r>
                      <a:endParaRPr lang="en-US" sz="16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72.8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≈79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MKL 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[Vedaldi </a:t>
                      </a:r>
                      <a:r>
                        <a:rPr lang="en-US" sz="160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et 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., ICCV 09]</a:t>
                      </a:r>
                      <a:endParaRPr lang="en-US" sz="16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71.1 ± 0.6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78.2 ± 0.4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LP-Beta 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[Gehler &amp; Novozin, ICCV 09]</a:t>
                      </a:r>
                      <a:endParaRPr lang="en-US" sz="16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70.4 ± 0.8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77.7 ± 0.3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Region Recognition  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[Gu </a:t>
                      </a:r>
                      <a:r>
                        <a:rPr lang="en-US" sz="160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et 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., CVPR 08]</a:t>
                      </a:r>
                      <a:endParaRPr lang="en-US" sz="16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65.0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73.1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SVM-KNN 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[Zhang </a:t>
                      </a:r>
                      <a:r>
                        <a:rPr lang="en-US" sz="1600" i="1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et al</a:t>
                      </a:r>
                      <a:r>
                        <a:rPr lang="en-US" sz="1600" baseline="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., CVPR 06]</a:t>
                      </a:r>
                      <a:endParaRPr lang="en-US" sz="1600" baseline="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59.06 ± 0.56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66.23 ± 0.48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 SVM Primal and Dual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Dual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YKY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Over Fitting?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908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590800"/>
            <a:ext cx="10334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590800"/>
            <a:ext cx="1035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5908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410200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5410200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5410200"/>
            <a:ext cx="1822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54102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Over Fitting?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11128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066800"/>
            <a:ext cx="10366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590800"/>
            <a:ext cx="10334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066800"/>
            <a:ext cx="10302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590800"/>
            <a:ext cx="1035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066800"/>
            <a:ext cx="1058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2590800"/>
            <a:ext cx="1066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4038600"/>
            <a:ext cx="1822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4038600"/>
            <a:ext cx="18288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5410200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5410200"/>
            <a:ext cx="18288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9400" y="4038600"/>
            <a:ext cx="18351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29400" y="5410200"/>
            <a:ext cx="1822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8200" y="4038600"/>
            <a:ext cx="18224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48200" y="54102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Over Fitting?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01452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401452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0145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40145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5510218"/>
            <a:ext cx="1066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8032" y="55102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19632" y="55102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032" y="55102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Over Fitting?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06052"/>
            <a:ext cx="198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0605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401452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401452"/>
            <a:ext cx="205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10605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240145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110605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2401452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42148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32" y="5510218"/>
            <a:ext cx="10668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48032" y="4214818"/>
            <a:ext cx="1066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48032" y="55102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19632" y="42148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19632" y="55102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15032" y="42148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15032" y="5510218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Caltech 101 – Over Fitting?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146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143000"/>
            <a:ext cx="1905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143000"/>
            <a:ext cx="18288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514600"/>
            <a:ext cx="19050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11430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514600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1430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5146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038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4600" y="4038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54102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38400" y="5410200"/>
            <a:ext cx="1905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4038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54102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77000" y="40386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477000" y="5410200"/>
            <a:ext cx="18573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Wikipedia MM Subset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Experimental Setup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33 topics chosen each with more than 60 images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</a:t>
            </a:r>
            <a:r>
              <a:rPr lang="en-US" sz="3200" baseline="-25000" dirty="0" smtClean="0">
                <a:solidFill>
                  <a:schemeClr val="bg1"/>
                </a:solidFill>
              </a:rPr>
              <a:t>train</a:t>
            </a:r>
            <a:r>
              <a:rPr lang="en-US" sz="3200" dirty="0" smtClean="0">
                <a:solidFill>
                  <a:schemeClr val="bg1"/>
                </a:solidFill>
              </a:rPr>
              <a:t> = [10, 15, 20, 25, 30]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remaining images are used for testing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Features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PHOG 180 &amp; 360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Self Similarity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PHOW Gray &amp; Colour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Gabor filters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Kernels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Pyramid Match Kernel &amp; Spatial Pyramid Kernel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LMKL [Gonen and Alpaydin, ICML 08]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GS-MKL [Yang </a:t>
            </a:r>
            <a:r>
              <a:rPr lang="en-US" sz="3200" i="1" dirty="0" smtClean="0">
                <a:solidFill>
                  <a:schemeClr val="bg1"/>
                </a:solidFill>
              </a:rPr>
              <a:t>et al</a:t>
            </a:r>
            <a:r>
              <a:rPr lang="en-US" sz="3200" dirty="0" smtClean="0">
                <a:solidFill>
                  <a:schemeClr val="bg1"/>
                </a:solidFill>
              </a:rPr>
              <a:t>., ICCV 09]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Wikipedia MM Subset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643050"/>
          <a:ext cx="8643999" cy="346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3"/>
                <a:gridCol w="2000264"/>
                <a:gridCol w="1857388"/>
                <a:gridCol w="1928826"/>
                <a:gridCol w="1857388"/>
              </a:tblGrid>
              <a:tr h="503592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N</a:t>
                      </a:r>
                      <a:r>
                        <a:rPr lang="en-US" sz="2800" baseline="-25000" dirty="0" smtClean="0"/>
                        <a:t>train</a:t>
                      </a:r>
                      <a:endParaRPr lang="en-US" sz="2800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Equal Weights</a:t>
                      </a:r>
                      <a:endParaRPr lang="en-US" sz="2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MKL</a:t>
                      </a:r>
                      <a:endParaRPr lang="en-US" sz="2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LMKL</a:t>
                      </a:r>
                      <a:endParaRPr lang="en-US" sz="2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GS-MKL</a:t>
                      </a:r>
                      <a:endParaRPr lang="en-US" sz="2800" baseline="0" dirty="0"/>
                    </a:p>
                  </a:txBody>
                  <a:tcPr anchor="ctr"/>
                </a:tc>
              </a:tr>
              <a:tr h="50359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38.9±0.7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45.0±1.0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47.3±1.6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49.2±1.2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42.0±0.6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50.1±0.8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53.4±1.3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56.6±1.0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44.8±0.5 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54.3±0.8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56.2±0.9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61.0±1.0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47.0±0.5 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56.1±0.7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57.8±1.1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64.3±0.8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503592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49.2±0.4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58.2±0.6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60.5±1.0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67.6±0.9</a:t>
                      </a:r>
                      <a:endParaRPr lang="en-US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Feature Selection for Gender Identification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FERET faces [Moghaddam and Yang, PAMI 2002]</a:t>
            </a: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0" y="60960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2800" b="0" dirty="0">
                <a:solidFill>
                  <a:schemeClr val="bg1"/>
                </a:solidFill>
                <a:sym typeface="Symbol" pitchFamily="18" charset="2"/>
              </a:rPr>
              <a:t>Males</a:t>
            </a:r>
          </a:p>
        </p:txBody>
      </p:sp>
      <p:pic>
        <p:nvPicPr>
          <p:cNvPr id="7" name="Picture 13" descr="m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752600"/>
            <a:ext cx="43529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fem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2488" y="1752600"/>
            <a:ext cx="4391025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4572000" y="609600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2800" b="0" dirty="0">
                <a:solidFill>
                  <a:schemeClr val="bg1"/>
                </a:solidFill>
                <a:sym typeface="Symbol" pitchFamily="18" charset="2"/>
              </a:rPr>
              <a:t>Females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Feature Selection for Gender Identification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Experimental setup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1053 training and </a:t>
            </a:r>
            <a:r>
              <a:rPr lang="en-US" sz="3200" smtClean="0">
                <a:solidFill>
                  <a:schemeClr val="bg1"/>
                </a:solidFill>
              </a:rPr>
              <a:t>702 testing images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We define an RBF kernel per pixel (252 kernels)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Results summarized over 3 random train/test splits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 Selection Results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Group 221"/>
          <p:cNvGraphicFramePr>
            <a:graphicFrameLocks noGrp="1"/>
          </p:cNvGraphicFramePr>
          <p:nvPr/>
        </p:nvGraphicFramePr>
        <p:xfrm>
          <a:off x="152400" y="1295400"/>
          <a:ext cx="8839201" cy="4813302"/>
        </p:xfrm>
        <a:graphic>
          <a:graphicData uri="http://schemas.openxmlformats.org/drawingml/2006/table">
            <a:tbl>
              <a:tblPr/>
              <a:tblGrid>
                <a:gridCol w="596738"/>
                <a:gridCol w="969702"/>
                <a:gridCol w="969702"/>
                <a:gridCol w="1044293"/>
                <a:gridCol w="1118885"/>
                <a:gridCol w="1118886"/>
                <a:gridCol w="1039795"/>
                <a:gridCol w="990600"/>
                <a:gridCol w="990600"/>
              </a:tblGrid>
              <a:tr h="636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# Pix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AdaBoost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Baluja </a:t>
                      </a:r>
                      <a:r>
                        <a:rPr kumimoji="0" lang="en-GB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et al</a:t>
                      </a: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[IJCV 2007]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OWL-QN [ICML 2007]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LP-SVM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[COA 2004]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SSVM QCQP [ICML 2007]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BAHSIC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[ICML 2007]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MKL 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GMKL</a:t>
                      </a:r>
                    </a:p>
                  </a:txBody>
                  <a:tcPr marL="10800" marR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76.3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84.9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1.9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79.5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81.2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80.8  0.2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88.7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82.6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3.3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87.6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0.5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85.6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83.8  0.7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93.2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30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83.4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84.8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89.3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1.1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89.4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2.4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86.3  1.6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95.1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50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86.9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88.8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91.0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89.4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95.5 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80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88.9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90.4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1.1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92.4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1.4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89.5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90.6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94.1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1.3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91.3  1.3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150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91.3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90.3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90.7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94.5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252</a:t>
                      </a: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93.1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0.5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90.8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0.0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94.3 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 0.1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18288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76.3(12.6)</a:t>
                      </a:r>
                    </a:p>
                  </a:txBody>
                  <a:tcPr marL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 (221.3)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 (58.3)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90.8 (252)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91.6(146.3)</a:t>
                      </a:r>
                    </a:p>
                  </a:txBody>
                  <a:tcPr marL="36000" marR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95.5 (69.6)</a:t>
                      </a:r>
                    </a:p>
                  </a:txBody>
                  <a:tcPr marL="36000" marR="36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6324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Uniform  MKL =  92.6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 </a:t>
            </a:r>
            <a:r>
              <a:rPr lang="en-US" sz="2000" dirty="0" smtClean="0">
                <a:solidFill>
                  <a:schemeClr val="bg1"/>
                </a:solidFill>
              </a:rPr>
              <a:t>0.9     Uniform GMKL = 94.3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 </a:t>
            </a:r>
            <a:r>
              <a:rPr lang="en-US" sz="2000" dirty="0" smtClean="0">
                <a:solidFill>
                  <a:schemeClr val="bg1"/>
                </a:solidFill>
              </a:rPr>
              <a:t>0.1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dirty="0" smtClean="0">
                <a:solidFill>
                  <a:schemeClr val="bg1"/>
                </a:solidFill>
              </a:rPr>
              <a:t>0	1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0	1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M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Lagrangian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+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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+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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Dual </a:t>
            </a:r>
            <a:r>
              <a:rPr lang="en-US" sz="3200" i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</a:rPr>
              <a:t> 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 </a:t>
            </a:r>
            <a:r>
              <a:rPr lang="en-US" sz="3200" i="1" dirty="0" smtClean="0">
                <a:solidFill>
                  <a:schemeClr val="bg1"/>
                </a:solidFill>
              </a:rPr>
              <a:t>L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 s. t.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Object Detection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Localize a specified object of interest if it exists in a given image</a:t>
            </a:r>
          </a:p>
        </p:txBody>
      </p:sp>
      <p:pic>
        <p:nvPicPr>
          <p:cNvPr id="5" name="Picture 23" descr="00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288" y="2349500"/>
            <a:ext cx="5616575" cy="4219575"/>
          </a:xfrm>
          <a:prstGeom prst="rect">
            <a:avLst/>
          </a:prstGeom>
          <a:noFill/>
        </p:spPr>
      </p:pic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5108575" y="3848100"/>
            <a:ext cx="1698625" cy="178593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2306638" y="4103688"/>
            <a:ext cx="1189037" cy="15303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136775" y="4613275"/>
            <a:ext cx="1698625" cy="10207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PASCAL VOC Challenge Database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aeropla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85860"/>
            <a:ext cx="1524000" cy="1143000"/>
          </a:xfrm>
          <a:prstGeom prst="rect">
            <a:avLst/>
          </a:prstGeom>
          <a:noFill/>
        </p:spPr>
      </p:pic>
      <p:pic>
        <p:nvPicPr>
          <p:cNvPr id="3076" name="Picture 4" descr="bicyc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6422" y="1285860"/>
            <a:ext cx="1524000" cy="1143000"/>
          </a:xfrm>
          <a:prstGeom prst="rect">
            <a:avLst/>
          </a:prstGeom>
          <a:noFill/>
        </p:spPr>
      </p:pic>
      <p:pic>
        <p:nvPicPr>
          <p:cNvPr id="3078" name="Picture 6" descr="bir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285860"/>
            <a:ext cx="1524000" cy="1143000"/>
          </a:xfrm>
          <a:prstGeom prst="rect">
            <a:avLst/>
          </a:prstGeom>
          <a:noFill/>
        </p:spPr>
      </p:pic>
      <p:pic>
        <p:nvPicPr>
          <p:cNvPr id="3080" name="Picture 8" descr="boa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8" y="1285860"/>
            <a:ext cx="1524000" cy="1143000"/>
          </a:xfrm>
          <a:prstGeom prst="rect">
            <a:avLst/>
          </a:prstGeom>
          <a:noFill/>
        </p:spPr>
      </p:pic>
      <p:pic>
        <p:nvPicPr>
          <p:cNvPr id="3082" name="Picture 10" descr="bot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77156" y="1285860"/>
            <a:ext cx="1524000" cy="1143000"/>
          </a:xfrm>
          <a:prstGeom prst="rect">
            <a:avLst/>
          </a:prstGeom>
          <a:noFill/>
        </p:spPr>
      </p:pic>
      <p:pic>
        <p:nvPicPr>
          <p:cNvPr id="3084" name="Picture 12" descr="bus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2844" y="2690810"/>
            <a:ext cx="1524000" cy="1143000"/>
          </a:xfrm>
          <a:prstGeom prst="rect">
            <a:avLst/>
          </a:prstGeom>
          <a:noFill/>
        </p:spPr>
      </p:pic>
      <p:pic>
        <p:nvPicPr>
          <p:cNvPr id="3086" name="Picture 14" descr="car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76422" y="2690810"/>
            <a:ext cx="1524000" cy="1143000"/>
          </a:xfrm>
          <a:prstGeom prst="rect">
            <a:avLst/>
          </a:prstGeom>
          <a:noFill/>
        </p:spPr>
      </p:pic>
      <p:pic>
        <p:nvPicPr>
          <p:cNvPr id="3088" name="Picture 16" descr="ca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0" y="2690810"/>
            <a:ext cx="1524000" cy="1143000"/>
          </a:xfrm>
          <a:prstGeom prst="rect">
            <a:avLst/>
          </a:prstGeom>
          <a:noFill/>
        </p:spPr>
      </p:pic>
      <p:pic>
        <p:nvPicPr>
          <p:cNvPr id="3090" name="Picture 18" descr="chair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43578" y="2690810"/>
            <a:ext cx="1524000" cy="1143000"/>
          </a:xfrm>
          <a:prstGeom prst="rect">
            <a:avLst/>
          </a:prstGeom>
          <a:noFill/>
        </p:spPr>
      </p:pic>
      <p:pic>
        <p:nvPicPr>
          <p:cNvPr id="3092" name="Picture 20" descr="cow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77156" y="2690810"/>
            <a:ext cx="1524000" cy="1143000"/>
          </a:xfrm>
          <a:prstGeom prst="rect">
            <a:avLst/>
          </a:prstGeom>
          <a:noFill/>
        </p:spPr>
      </p:pic>
      <p:pic>
        <p:nvPicPr>
          <p:cNvPr id="3094" name="Picture 22" descr="dining tab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42844" y="4095760"/>
            <a:ext cx="1524000" cy="1143000"/>
          </a:xfrm>
          <a:prstGeom prst="rect">
            <a:avLst/>
          </a:prstGeom>
          <a:noFill/>
        </p:spPr>
      </p:pic>
      <p:pic>
        <p:nvPicPr>
          <p:cNvPr id="3096" name="Picture 24" descr="dog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976422" y="4095760"/>
            <a:ext cx="1524000" cy="1143000"/>
          </a:xfrm>
          <a:prstGeom prst="rect">
            <a:avLst/>
          </a:prstGeom>
          <a:noFill/>
        </p:spPr>
      </p:pic>
      <p:pic>
        <p:nvPicPr>
          <p:cNvPr id="3098" name="Picture 26" descr="horse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810000" y="4095760"/>
            <a:ext cx="1524000" cy="1143000"/>
          </a:xfrm>
          <a:prstGeom prst="rect">
            <a:avLst/>
          </a:prstGeom>
          <a:noFill/>
        </p:spPr>
      </p:pic>
      <p:pic>
        <p:nvPicPr>
          <p:cNvPr id="3100" name="Picture 28" descr="motorbike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643578" y="4095760"/>
            <a:ext cx="1524000" cy="1143000"/>
          </a:xfrm>
          <a:prstGeom prst="rect">
            <a:avLst/>
          </a:prstGeom>
          <a:noFill/>
        </p:spPr>
      </p:pic>
      <p:pic>
        <p:nvPicPr>
          <p:cNvPr id="3102" name="Picture 30" descr="person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477156" y="4095760"/>
            <a:ext cx="1524000" cy="1143000"/>
          </a:xfrm>
          <a:prstGeom prst="rect">
            <a:avLst/>
          </a:prstGeom>
          <a:noFill/>
        </p:spPr>
      </p:pic>
      <p:pic>
        <p:nvPicPr>
          <p:cNvPr id="3104" name="Picture 32" descr="potted plant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42844" y="5500710"/>
            <a:ext cx="1524000" cy="1143000"/>
          </a:xfrm>
          <a:prstGeom prst="rect">
            <a:avLst/>
          </a:prstGeom>
          <a:noFill/>
        </p:spPr>
      </p:pic>
      <p:pic>
        <p:nvPicPr>
          <p:cNvPr id="3106" name="Picture 34" descr="sheep">
            <a:hlinkClick r:id="rId34"/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976422" y="5500710"/>
            <a:ext cx="1524000" cy="1143000"/>
          </a:xfrm>
          <a:prstGeom prst="rect">
            <a:avLst/>
          </a:prstGeom>
          <a:noFill/>
        </p:spPr>
      </p:pic>
      <p:pic>
        <p:nvPicPr>
          <p:cNvPr id="3108" name="Picture 36" descr="sofa">
            <a:hlinkClick r:id="rId36"/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810000" y="5500710"/>
            <a:ext cx="1524000" cy="1143000"/>
          </a:xfrm>
          <a:prstGeom prst="rect">
            <a:avLst/>
          </a:prstGeom>
          <a:noFill/>
        </p:spPr>
      </p:pic>
      <p:pic>
        <p:nvPicPr>
          <p:cNvPr id="3110" name="Picture 38" descr="train">
            <a:hlinkClick r:id="rId38"/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643578" y="5500710"/>
            <a:ext cx="1524000" cy="1143000"/>
          </a:xfrm>
          <a:prstGeom prst="rect">
            <a:avLst/>
          </a:prstGeom>
          <a:noFill/>
        </p:spPr>
      </p:pic>
      <p:pic>
        <p:nvPicPr>
          <p:cNvPr id="3112" name="Picture 40" descr="tv/monitor">
            <a:hlinkClick r:id="rId40"/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477156" y="550071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PASCAL VOC Database – Cars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://pascallin.ecs.soton.ac.uk/challenges/VOC/voc2009/examples/images/car_01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74"/>
            <a:ext cx="1905000" cy="1428750"/>
          </a:xfrm>
          <a:prstGeom prst="rect">
            <a:avLst/>
          </a:prstGeom>
          <a:noFill/>
        </p:spPr>
      </p:pic>
      <p:pic>
        <p:nvPicPr>
          <p:cNvPr id="2052" name="Picture 4" descr="http://pascallin.ecs.soton.ac.uk/challenges/VOC/voc2009/examples/images/car_02_thum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27" y="2214574"/>
            <a:ext cx="1905000" cy="1428750"/>
          </a:xfrm>
          <a:prstGeom prst="rect">
            <a:avLst/>
          </a:prstGeom>
          <a:noFill/>
        </p:spPr>
      </p:pic>
      <p:pic>
        <p:nvPicPr>
          <p:cNvPr id="2054" name="Picture 6" descr="http://pascallin.ecs.soton.ac.uk/challenges/VOC/voc2009/examples/images/car_03_thum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4572" y="2214574"/>
            <a:ext cx="1905000" cy="1428750"/>
          </a:xfrm>
          <a:prstGeom prst="rect">
            <a:avLst/>
          </a:prstGeom>
          <a:noFill/>
        </p:spPr>
      </p:pic>
      <p:pic>
        <p:nvPicPr>
          <p:cNvPr id="2056" name="Picture 8" descr="http://pascallin.ecs.soton.ac.uk/challenges/VOC/voc2009/examples/images/car_04_thum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4718" y="2214574"/>
            <a:ext cx="1905000" cy="1428750"/>
          </a:xfrm>
          <a:prstGeom prst="rect">
            <a:avLst/>
          </a:prstGeom>
          <a:noFill/>
        </p:spPr>
      </p:pic>
      <p:pic>
        <p:nvPicPr>
          <p:cNvPr id="2058" name="Picture 10" descr="http://pascallin.ecs.soton.ac.uk/challenges/VOC/voc2009/examples/images/car_05_thum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000514"/>
            <a:ext cx="1905000" cy="1428750"/>
          </a:xfrm>
          <a:prstGeom prst="rect">
            <a:avLst/>
          </a:prstGeom>
          <a:noFill/>
        </p:spPr>
      </p:pic>
      <p:pic>
        <p:nvPicPr>
          <p:cNvPr id="2060" name="Picture 12" descr="http://pascallin.ecs.soton.ac.uk/challenges/VOC/voc2009/examples/images/car_06_thum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4427" y="4000514"/>
            <a:ext cx="1905000" cy="1428750"/>
          </a:xfrm>
          <a:prstGeom prst="rect">
            <a:avLst/>
          </a:prstGeom>
          <a:noFill/>
        </p:spPr>
      </p:pic>
      <p:pic>
        <p:nvPicPr>
          <p:cNvPr id="2062" name="Picture 14" descr="http://pascallin.ecs.soton.ac.uk/challenges/VOC/voc2009/examples/images/car_07_thumb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54572" y="4000514"/>
            <a:ext cx="1905000" cy="1428750"/>
          </a:xfrm>
          <a:prstGeom prst="rect">
            <a:avLst/>
          </a:prstGeom>
          <a:noFill/>
        </p:spPr>
      </p:pic>
      <p:pic>
        <p:nvPicPr>
          <p:cNvPr id="2064" name="Picture 16" descr="http://pascallin.ecs.soton.ac.uk/challenges/VOC/voc2009/examples/images/car_08_thumb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24718" y="400051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PASCAL VOC Database – Dogs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pascallin.ecs.soton.ac.uk/challenges/VOC/voc2009/examples/images/dog_01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14000"/>
            <a:ext cx="1905000" cy="1428750"/>
          </a:xfrm>
          <a:prstGeom prst="rect">
            <a:avLst/>
          </a:prstGeom>
          <a:noFill/>
        </p:spPr>
      </p:pic>
      <p:pic>
        <p:nvPicPr>
          <p:cNvPr id="1028" name="Picture 4" descr="http://pascallin.ecs.soton.ac.uk/challenges/VOC/voc2009/examples/images/dog_02_thum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2214000"/>
            <a:ext cx="1905000" cy="1428750"/>
          </a:xfrm>
          <a:prstGeom prst="rect">
            <a:avLst/>
          </a:prstGeom>
          <a:noFill/>
        </p:spPr>
      </p:pic>
      <p:pic>
        <p:nvPicPr>
          <p:cNvPr id="1030" name="Picture 6" descr="http://pascallin.ecs.soton.ac.uk/challenges/VOC/voc2009/examples/images/dog_03_thum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214000"/>
            <a:ext cx="1905000" cy="1428750"/>
          </a:xfrm>
          <a:prstGeom prst="rect">
            <a:avLst/>
          </a:prstGeom>
          <a:noFill/>
        </p:spPr>
      </p:pic>
      <p:pic>
        <p:nvPicPr>
          <p:cNvPr id="1032" name="Picture 8" descr="http://pascallin.ecs.soton.ac.uk/challenges/VOC/voc2009/examples/images/dog_04_thum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2214000"/>
            <a:ext cx="1905000" cy="1428750"/>
          </a:xfrm>
          <a:prstGeom prst="rect">
            <a:avLst/>
          </a:prstGeom>
          <a:noFill/>
        </p:spPr>
      </p:pic>
      <p:pic>
        <p:nvPicPr>
          <p:cNvPr id="1034" name="Picture 10" descr="http://pascallin.ecs.soton.ac.uk/challenges/VOC/voc2009/examples/images/dog_05_thum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844" y="4000504"/>
            <a:ext cx="1905000" cy="1428750"/>
          </a:xfrm>
          <a:prstGeom prst="rect">
            <a:avLst/>
          </a:prstGeom>
          <a:noFill/>
        </p:spPr>
      </p:pic>
      <p:pic>
        <p:nvPicPr>
          <p:cNvPr id="1036" name="Picture 12" descr="http://pascallin.ecs.soton.ac.uk/challenges/VOC/voc2009/examples/images/dog_06_thumb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4000504"/>
            <a:ext cx="1905000" cy="1428750"/>
          </a:xfrm>
          <a:prstGeom prst="rect">
            <a:avLst/>
          </a:prstGeom>
          <a:noFill/>
        </p:spPr>
      </p:pic>
      <p:pic>
        <p:nvPicPr>
          <p:cNvPr id="1038" name="Picture 14" descr="http://pascallin.ecs.soton.ac.uk/challenges/VOC/voc2009/examples/images/dog_07_thumb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14876" y="4000504"/>
            <a:ext cx="1905000" cy="1428750"/>
          </a:xfrm>
          <a:prstGeom prst="rect">
            <a:avLst/>
          </a:prstGeom>
          <a:noFill/>
        </p:spPr>
      </p:pic>
      <p:pic>
        <p:nvPicPr>
          <p:cNvPr id="1040" name="Picture 16" descr="http://pascallin.ecs.soton.ac.uk/challenges/VOC/voc2009/examples/images/dog_08_thumb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000892" y="4000504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PASCAL VOC 2009 Database Statistics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383698" y="1397002"/>
          <a:ext cx="2376603" cy="4063996"/>
        </p:xfrm>
        <a:graphic>
          <a:graphicData uri="http://schemas.openxmlformats.org/drawingml/2006/table">
            <a:tbl>
              <a:tblPr/>
              <a:tblGrid>
                <a:gridCol w="264067"/>
                <a:gridCol w="264067"/>
                <a:gridCol w="264067"/>
                <a:gridCol w="264067"/>
                <a:gridCol w="264067"/>
                <a:gridCol w="264067"/>
                <a:gridCol w="264067"/>
                <a:gridCol w="264067"/>
                <a:gridCol w="264067"/>
              </a:tblGrid>
              <a:tr h="236175">
                <a:tc gridSpan="9">
                  <a:txBody>
                    <a:bodyPr/>
                    <a:lstStyle/>
                    <a:p>
                      <a:pPr algn="ctr"/>
                      <a:r>
                        <a:rPr lang="en-IN" sz="700" dirty="0"/>
                        <a:t>Table 1: Statistics of the main image sets. Object statistics list only the `non-difficult' objects used in the evaluation.</a:t>
                      </a:r>
                    </a:p>
                  </a:txBody>
                  <a:tcPr marL="11140" marR="11140" marT="11140" marB="1114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train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val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trainval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test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 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img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obj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img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obj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img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obj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img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obj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3123">
                <a:tc>
                  <a:txBody>
                    <a:bodyPr/>
                    <a:lstStyle/>
                    <a:p>
                      <a:pPr algn="r"/>
                      <a:endParaRPr lang="en-US" sz="700" dirty="0"/>
                    </a:p>
                    <a:p>
                      <a:pPr algn="r"/>
                      <a:r>
                        <a:rPr lang="en-US" sz="700" b="1" dirty="0"/>
                        <a:t>Aeroplane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201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267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206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266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407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533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75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Bicycle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181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348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468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Bird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262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381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243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379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505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760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Boat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270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155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267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325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537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Bottle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220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394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200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393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420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787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Bus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132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126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186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258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365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Car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372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664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358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653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730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1317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Cat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266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308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277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314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543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622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Chair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338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716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330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713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668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1429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Cow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86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86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336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75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Diningtable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140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153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131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153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271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306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Dog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316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391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333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392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649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783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Horse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245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328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482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75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Motorbike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234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338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469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75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Person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1333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2819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1446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2996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2779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5815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75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Pottedplant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311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316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332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627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Sheep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64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131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338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Sofa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155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172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153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308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347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Train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190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160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191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324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381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175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Tvmonitor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180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259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257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353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516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228">
                <a:tc>
                  <a:txBody>
                    <a:bodyPr/>
                    <a:lstStyle/>
                    <a:p>
                      <a:pPr algn="r"/>
                      <a:r>
                        <a:rPr lang="en-US" sz="700" b="1" dirty="0"/>
                        <a:t>Total</a:t>
                      </a:r>
                      <a:endParaRPr lang="en-US" sz="700" dirty="0"/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3473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8505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3581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8713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7054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17218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dirty="0"/>
                        <a:t>-</a:t>
                      </a:r>
                    </a:p>
                  </a:txBody>
                  <a:tcPr marL="11140" marR="11140" marT="11140" marB="111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28857" y="1214430"/>
          <a:ext cx="4143402" cy="5643575"/>
        </p:xfrm>
        <a:graphic>
          <a:graphicData uri="http://schemas.openxmlformats.org/drawingml/2006/table">
            <a:tbl>
              <a:tblPr/>
              <a:tblGrid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  <a:gridCol w="460378"/>
              </a:tblGrid>
              <a:tr h="184306">
                <a:tc gridSpan="9">
                  <a:txBody>
                    <a:bodyPr/>
                    <a:lstStyle/>
                    <a:p>
                      <a:pPr algn="ctr"/>
                      <a:r>
                        <a:rPr lang="en-IN" sz="700" baseline="0" dirty="0">
                          <a:solidFill>
                            <a:schemeClr val="bg1"/>
                          </a:solidFill>
                        </a:rPr>
                        <a:t>Table 2: Statistics of the segmentation image sets.</a:t>
                      </a:r>
                    </a:p>
                  </a:txBody>
                  <a:tcPr marL="11441" marR="11441" marT="11441" marB="1144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train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val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trainval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test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img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obj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img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obj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img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obj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img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obj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9363">
                <a:tc>
                  <a:txBody>
                    <a:bodyPr/>
                    <a:lstStyle/>
                    <a:p>
                      <a:pPr algn="r"/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Aeroplane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835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Bicycle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Bird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107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138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Boat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123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Bottle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136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Bus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107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Car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114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190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Cat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116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Chair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152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55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108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124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260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Cow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129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835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Diningtable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Dog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101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123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Horse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117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835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Motorbike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100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835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Person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207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352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210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368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417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720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835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Pottedplant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163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Sheep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152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Sofa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52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53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117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Train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47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86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835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Tvmonitor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51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64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99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128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306">
                <a:tc>
                  <a:txBody>
                    <a:bodyPr/>
                    <a:lstStyle/>
                    <a:p>
                      <a:pPr algn="r"/>
                      <a:r>
                        <a:rPr lang="en-US" sz="700" b="1" baseline="0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7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749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1601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750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1610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1499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3211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7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marL="11441" marR="11441" marT="11441" marB="11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Detection By Classification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Detect by classifying every image window at every position, orientation and scale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The number of windows in an image runs into the hundred millions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Even if we classify a window in a second it will take us many days to detect a single object in an image</a:t>
            </a:r>
          </a:p>
        </p:txBody>
      </p:sp>
      <p:pic>
        <p:nvPicPr>
          <p:cNvPr id="5" name="Picture 32" descr="000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2792412" cy="1798638"/>
          </a:xfrm>
          <a:prstGeom prst="rect">
            <a:avLst/>
          </a:prstGeom>
          <a:noFill/>
        </p:spPr>
      </p:pic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890558" y="1496998"/>
            <a:ext cx="1914525" cy="1228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1925608" y="2433623"/>
            <a:ext cx="1150937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9" name="Picture 41" descr="0003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7305" y="1273173"/>
            <a:ext cx="2792413" cy="1798637"/>
          </a:xfrm>
          <a:prstGeom prst="rect">
            <a:avLst/>
          </a:prstGeom>
          <a:noFill/>
        </p:spPr>
      </p:pic>
      <p:sp>
        <p:nvSpPr>
          <p:cNvPr id="10" name="Rectangle 42"/>
          <p:cNvSpPr>
            <a:spLocks noChangeArrowheads="1"/>
          </p:cNvSpPr>
          <p:nvPr/>
        </p:nvSpPr>
        <p:spPr bwMode="auto">
          <a:xfrm>
            <a:off x="6165880" y="1304923"/>
            <a:ext cx="1914525" cy="1228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47"/>
          <p:cNvSpPr>
            <a:spLocks noChangeArrowheads="1"/>
          </p:cNvSpPr>
          <p:nvPr/>
        </p:nvSpPr>
        <p:spPr bwMode="auto">
          <a:xfrm>
            <a:off x="6983443" y="1304923"/>
            <a:ext cx="1914525" cy="1228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56"/>
          <p:cNvSpPr>
            <a:spLocks noChangeArrowheads="1"/>
          </p:cNvSpPr>
          <p:nvPr/>
        </p:nvSpPr>
        <p:spPr bwMode="auto">
          <a:xfrm>
            <a:off x="6988205" y="1520823"/>
            <a:ext cx="1914525" cy="1228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6169055" y="1520823"/>
            <a:ext cx="1914525" cy="1228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6169055" y="1771648"/>
            <a:ext cx="1914525" cy="1228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6661180" y="1522410"/>
            <a:ext cx="1914525" cy="1228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28794" y="1857364"/>
            <a:ext cx="2214578" cy="158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017749" y="164305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2800" b="0" dirty="0" smtClean="0">
                <a:solidFill>
                  <a:schemeClr val="bg1"/>
                </a:solidFill>
                <a:sym typeface="Symbol" pitchFamily="18" charset="2"/>
              </a:rPr>
              <a:t>Bird</a:t>
            </a:r>
            <a:endParaRPr lang="en-GB" sz="2800" b="0" baseline="-25000" dirty="0">
              <a:solidFill>
                <a:schemeClr val="bg1"/>
              </a:solidFill>
              <a:sym typeface="Symbol" pitchFamily="18" charset="2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00298" y="2786058"/>
            <a:ext cx="1643074" cy="444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30"/>
          <p:cNvSpPr txBox="1">
            <a:spLocks noChangeArrowheads="1"/>
          </p:cNvSpPr>
          <p:nvPr/>
        </p:nvSpPr>
        <p:spPr bwMode="auto">
          <a:xfrm>
            <a:off x="4089187" y="2614610"/>
            <a:ext cx="126863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50000"/>
              </a:spcBef>
            </a:pPr>
            <a:r>
              <a:rPr lang="en-GB" sz="2800" b="0" dirty="0" smtClean="0">
                <a:solidFill>
                  <a:schemeClr val="bg1"/>
                </a:solidFill>
                <a:sym typeface="Symbol" pitchFamily="18" charset="2"/>
              </a:rPr>
              <a:t>No Bird</a:t>
            </a:r>
            <a:endParaRPr lang="en-GB" sz="2800" b="0" baseline="-25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0901 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L 0.00069 0.03171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8646 0.00024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L 0.00069 0.03171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0.0901 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Fast Detection Via a Cascade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421" name="AutoShape 122"/>
          <p:cNvSpPr>
            <a:spLocks/>
          </p:cNvSpPr>
          <p:nvPr/>
        </p:nvSpPr>
        <p:spPr bwMode="auto">
          <a:xfrm rot="5805">
            <a:off x="1270779" y="3266758"/>
            <a:ext cx="371475" cy="932815"/>
          </a:xfrm>
          <a:prstGeom prst="rightArrow">
            <a:avLst>
              <a:gd name="adj1" fmla="val 66019"/>
              <a:gd name="adj2" fmla="val 62153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22" name="Picture 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3392967"/>
            <a:ext cx="1069899" cy="7105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23" name="AutoShape 2"/>
          <p:cNvSpPr>
            <a:spLocks/>
          </p:cNvSpPr>
          <p:nvPr/>
        </p:nvSpPr>
        <p:spPr bwMode="auto">
          <a:xfrm>
            <a:off x="1785942" y="1241408"/>
            <a:ext cx="1238250" cy="549990"/>
          </a:xfrm>
          <a:prstGeom prst="roundRect">
            <a:avLst>
              <a:gd name="adj" fmla="val 225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 b="1" dirty="0">
                <a:solidFill>
                  <a:schemeClr val="bg1"/>
                </a:solidFill>
                <a:cs typeface="Helvetica" charset="0"/>
                <a:sym typeface="Helvetica" charset="0"/>
              </a:rPr>
              <a:t>PHOW Gray</a:t>
            </a:r>
          </a:p>
        </p:txBody>
      </p:sp>
      <p:sp>
        <p:nvSpPr>
          <p:cNvPr id="438" name="AutoShape 92"/>
          <p:cNvSpPr>
            <a:spLocks/>
          </p:cNvSpPr>
          <p:nvPr/>
        </p:nvSpPr>
        <p:spPr bwMode="auto">
          <a:xfrm>
            <a:off x="3131812" y="1397403"/>
            <a:ext cx="297180" cy="305435"/>
          </a:xfrm>
          <a:prstGeom prst="rightArrow">
            <a:avLst>
              <a:gd name="adj1" fmla="val 45954"/>
              <a:gd name="adj2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44" name="Group 8"/>
          <p:cNvGrpSpPr>
            <a:grpSpLocks/>
          </p:cNvGrpSpPr>
          <p:nvPr/>
        </p:nvGrpSpPr>
        <p:grpSpPr bwMode="auto">
          <a:xfrm>
            <a:off x="3532186" y="1142984"/>
            <a:ext cx="825500" cy="781130"/>
            <a:chOff x="0" y="0"/>
            <a:chExt cx="800" cy="757"/>
          </a:xfrm>
          <a:solidFill>
            <a:schemeClr val="tx1"/>
          </a:solidFill>
        </p:grpSpPr>
        <p:sp>
          <p:nvSpPr>
            <p:cNvPr id="445" name="AutoShape 9"/>
            <p:cNvSpPr>
              <a:spLocks/>
            </p:cNvSpPr>
            <p:nvPr/>
          </p:nvSpPr>
          <p:spPr bwMode="auto">
            <a:xfrm>
              <a:off x="0" y="0"/>
              <a:ext cx="591" cy="580"/>
            </a:xfrm>
            <a:prstGeom prst="roundRect">
              <a:avLst>
                <a:gd name="adj" fmla="val 20671"/>
              </a:avLst>
            </a:prstGeom>
            <a:grp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446" name="Group 10"/>
            <p:cNvGrpSpPr>
              <a:grpSpLocks/>
            </p:cNvGrpSpPr>
            <p:nvPr/>
          </p:nvGrpSpPr>
          <p:grpSpPr bwMode="auto">
            <a:xfrm>
              <a:off x="111" y="85"/>
              <a:ext cx="596" cy="581"/>
              <a:chOff x="0" y="0"/>
              <a:chExt cx="596" cy="580"/>
            </a:xfrm>
            <a:grpFill/>
          </p:grpSpPr>
          <p:sp>
            <p:nvSpPr>
              <p:cNvPr id="455" name="AutoShape 11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56" name="Line 12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57" name="Line 13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447" name="Group 14"/>
            <p:cNvGrpSpPr>
              <a:grpSpLocks/>
            </p:cNvGrpSpPr>
            <p:nvPr/>
          </p:nvGrpSpPr>
          <p:grpSpPr bwMode="auto">
            <a:xfrm>
              <a:off x="202" y="176"/>
              <a:ext cx="598" cy="581"/>
              <a:chOff x="0" y="0"/>
              <a:chExt cx="597" cy="580"/>
            </a:xfrm>
            <a:grpFill/>
          </p:grpSpPr>
          <p:sp>
            <p:nvSpPr>
              <p:cNvPr id="448" name="AutoShape 15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49" name="Line 16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50" name="Line 17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51" name="Line 18"/>
              <p:cNvSpPr>
                <a:spLocks noChangeShapeType="1"/>
              </p:cNvSpPr>
              <p:nvPr/>
            </p:nvSpPr>
            <p:spPr bwMode="auto">
              <a:xfrm flipH="1">
                <a:off x="0" y="156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52" name="Line 19"/>
              <p:cNvSpPr>
                <a:spLocks noChangeShapeType="1"/>
              </p:cNvSpPr>
              <p:nvPr/>
            </p:nvSpPr>
            <p:spPr bwMode="auto">
              <a:xfrm flipH="1">
                <a:off x="5" y="429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53" name="Line 20"/>
              <p:cNvSpPr>
                <a:spLocks noChangeShapeType="1"/>
              </p:cNvSpPr>
              <p:nvPr/>
            </p:nvSpPr>
            <p:spPr bwMode="auto">
              <a:xfrm>
                <a:off x="444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54" name="Line 21"/>
              <p:cNvSpPr>
                <a:spLocks noChangeShapeType="1"/>
              </p:cNvSpPr>
              <p:nvPr/>
            </p:nvSpPr>
            <p:spPr bwMode="auto">
              <a:xfrm>
                <a:off x="141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458" name="Group 98"/>
          <p:cNvGrpSpPr>
            <a:grpSpLocks/>
          </p:cNvGrpSpPr>
          <p:nvPr/>
        </p:nvGrpSpPr>
        <p:grpSpPr bwMode="auto">
          <a:xfrm>
            <a:off x="4511042" y="1357298"/>
            <a:ext cx="346710" cy="528320"/>
            <a:chOff x="0" y="0"/>
            <a:chExt cx="336" cy="512"/>
          </a:xfrm>
        </p:grpSpPr>
        <p:sp>
          <p:nvSpPr>
            <p:cNvPr id="459" name="AutoShape 99"/>
            <p:cNvSpPr>
              <a:spLocks/>
            </p:cNvSpPr>
            <p:nvPr/>
          </p:nvSpPr>
          <p:spPr bwMode="auto">
            <a:xfrm>
              <a:off x="0" y="0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60" name="AutoShape 100"/>
            <p:cNvSpPr>
              <a:spLocks/>
            </p:cNvSpPr>
            <p:nvPr/>
          </p:nvSpPr>
          <p:spPr bwMode="auto">
            <a:xfrm>
              <a:off x="72" y="144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61" name="AutoShape 101"/>
            <p:cNvSpPr>
              <a:spLocks/>
            </p:cNvSpPr>
            <p:nvPr/>
          </p:nvSpPr>
          <p:spPr bwMode="auto">
            <a:xfrm>
              <a:off x="144" y="296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62" name="AutoShape 2"/>
          <p:cNvSpPr>
            <a:spLocks/>
          </p:cNvSpPr>
          <p:nvPr/>
        </p:nvSpPr>
        <p:spPr bwMode="auto">
          <a:xfrm>
            <a:off x="1785918" y="2241540"/>
            <a:ext cx="1238250" cy="549990"/>
          </a:xfrm>
          <a:prstGeom prst="roundRect">
            <a:avLst>
              <a:gd name="adj" fmla="val 225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 b="1" dirty="0">
                <a:solidFill>
                  <a:schemeClr val="bg1"/>
                </a:solidFill>
                <a:cs typeface="Helvetica" charset="0"/>
                <a:sym typeface="Helvetica" charset="0"/>
              </a:rPr>
              <a:t>PHOW </a:t>
            </a:r>
            <a:r>
              <a:rPr lang="en-US" sz="1600" b="1" dirty="0" smtClean="0">
                <a:solidFill>
                  <a:schemeClr val="bg1"/>
                </a:solidFill>
                <a:cs typeface="Helvetica" charset="0"/>
                <a:sym typeface="Helvetica" charset="0"/>
              </a:rPr>
              <a:t>Colour</a:t>
            </a:r>
            <a:endParaRPr lang="en-US" sz="1600" b="1" dirty="0">
              <a:solidFill>
                <a:schemeClr val="bg1"/>
              </a:solidFill>
              <a:cs typeface="Helvetica" charset="0"/>
              <a:sym typeface="Helvetica" charset="0"/>
            </a:endParaRPr>
          </a:p>
        </p:txBody>
      </p:sp>
      <p:sp>
        <p:nvSpPr>
          <p:cNvPr id="463" name="AutoShape 92"/>
          <p:cNvSpPr>
            <a:spLocks/>
          </p:cNvSpPr>
          <p:nvPr/>
        </p:nvSpPr>
        <p:spPr bwMode="auto">
          <a:xfrm>
            <a:off x="3131788" y="2397535"/>
            <a:ext cx="297180" cy="305435"/>
          </a:xfrm>
          <a:prstGeom prst="rightArrow">
            <a:avLst>
              <a:gd name="adj1" fmla="val 45954"/>
              <a:gd name="adj2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64" name="Group 8"/>
          <p:cNvGrpSpPr>
            <a:grpSpLocks/>
          </p:cNvGrpSpPr>
          <p:nvPr/>
        </p:nvGrpSpPr>
        <p:grpSpPr bwMode="auto">
          <a:xfrm>
            <a:off x="3532162" y="2143116"/>
            <a:ext cx="825500" cy="781130"/>
            <a:chOff x="0" y="0"/>
            <a:chExt cx="800" cy="757"/>
          </a:xfrm>
          <a:solidFill>
            <a:schemeClr val="tx1"/>
          </a:solidFill>
        </p:grpSpPr>
        <p:sp>
          <p:nvSpPr>
            <p:cNvPr id="465" name="AutoShape 9"/>
            <p:cNvSpPr>
              <a:spLocks/>
            </p:cNvSpPr>
            <p:nvPr/>
          </p:nvSpPr>
          <p:spPr bwMode="auto">
            <a:xfrm>
              <a:off x="0" y="0"/>
              <a:ext cx="591" cy="580"/>
            </a:xfrm>
            <a:prstGeom prst="roundRect">
              <a:avLst>
                <a:gd name="adj" fmla="val 20671"/>
              </a:avLst>
            </a:prstGeom>
            <a:grp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466" name="Group 10"/>
            <p:cNvGrpSpPr>
              <a:grpSpLocks/>
            </p:cNvGrpSpPr>
            <p:nvPr/>
          </p:nvGrpSpPr>
          <p:grpSpPr bwMode="auto">
            <a:xfrm>
              <a:off x="111" y="85"/>
              <a:ext cx="596" cy="581"/>
              <a:chOff x="0" y="0"/>
              <a:chExt cx="596" cy="580"/>
            </a:xfrm>
            <a:grpFill/>
          </p:grpSpPr>
          <p:sp>
            <p:nvSpPr>
              <p:cNvPr id="475" name="AutoShape 11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76" name="Line 12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77" name="Line 13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467" name="Group 14"/>
            <p:cNvGrpSpPr>
              <a:grpSpLocks/>
            </p:cNvGrpSpPr>
            <p:nvPr/>
          </p:nvGrpSpPr>
          <p:grpSpPr bwMode="auto">
            <a:xfrm>
              <a:off x="202" y="176"/>
              <a:ext cx="598" cy="581"/>
              <a:chOff x="0" y="0"/>
              <a:chExt cx="597" cy="580"/>
            </a:xfrm>
            <a:grpFill/>
          </p:grpSpPr>
          <p:sp>
            <p:nvSpPr>
              <p:cNvPr id="468" name="AutoShape 15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69" name="Line 16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70" name="Line 17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71" name="Line 18"/>
              <p:cNvSpPr>
                <a:spLocks noChangeShapeType="1"/>
              </p:cNvSpPr>
              <p:nvPr/>
            </p:nvSpPr>
            <p:spPr bwMode="auto">
              <a:xfrm flipH="1">
                <a:off x="0" y="156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72" name="Line 19"/>
              <p:cNvSpPr>
                <a:spLocks noChangeShapeType="1"/>
              </p:cNvSpPr>
              <p:nvPr/>
            </p:nvSpPr>
            <p:spPr bwMode="auto">
              <a:xfrm flipH="1">
                <a:off x="5" y="429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73" name="Line 20"/>
              <p:cNvSpPr>
                <a:spLocks noChangeShapeType="1"/>
              </p:cNvSpPr>
              <p:nvPr/>
            </p:nvSpPr>
            <p:spPr bwMode="auto">
              <a:xfrm>
                <a:off x="444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74" name="Line 21"/>
              <p:cNvSpPr>
                <a:spLocks noChangeShapeType="1"/>
              </p:cNvSpPr>
              <p:nvPr/>
            </p:nvSpPr>
            <p:spPr bwMode="auto">
              <a:xfrm>
                <a:off x="141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478" name="Group 98"/>
          <p:cNvGrpSpPr>
            <a:grpSpLocks/>
          </p:cNvGrpSpPr>
          <p:nvPr/>
        </p:nvGrpSpPr>
        <p:grpSpPr bwMode="auto">
          <a:xfrm>
            <a:off x="4511018" y="2209866"/>
            <a:ext cx="346710" cy="528320"/>
            <a:chOff x="0" y="0"/>
            <a:chExt cx="336" cy="512"/>
          </a:xfrm>
        </p:grpSpPr>
        <p:sp>
          <p:nvSpPr>
            <p:cNvPr id="479" name="AutoShape 99"/>
            <p:cNvSpPr>
              <a:spLocks/>
            </p:cNvSpPr>
            <p:nvPr/>
          </p:nvSpPr>
          <p:spPr bwMode="auto">
            <a:xfrm>
              <a:off x="0" y="0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80" name="AutoShape 100"/>
            <p:cNvSpPr>
              <a:spLocks/>
            </p:cNvSpPr>
            <p:nvPr/>
          </p:nvSpPr>
          <p:spPr bwMode="auto">
            <a:xfrm>
              <a:off x="72" y="144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81" name="AutoShape 101"/>
            <p:cNvSpPr>
              <a:spLocks/>
            </p:cNvSpPr>
            <p:nvPr/>
          </p:nvSpPr>
          <p:spPr bwMode="auto">
            <a:xfrm>
              <a:off x="144" y="296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82" name="AutoShape 2"/>
          <p:cNvSpPr>
            <a:spLocks/>
          </p:cNvSpPr>
          <p:nvPr/>
        </p:nvSpPr>
        <p:spPr bwMode="auto">
          <a:xfrm>
            <a:off x="1785918" y="6027754"/>
            <a:ext cx="1238250" cy="549990"/>
          </a:xfrm>
          <a:prstGeom prst="roundRect">
            <a:avLst>
              <a:gd name="adj" fmla="val 225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 b="1" dirty="0" smtClean="0">
                <a:solidFill>
                  <a:schemeClr val="bg1"/>
                </a:solidFill>
                <a:cs typeface="Helvetica" charset="0"/>
                <a:sym typeface="Helvetica" charset="0"/>
              </a:rPr>
              <a:t>Self Similarity</a:t>
            </a:r>
            <a:endParaRPr lang="en-US" sz="1600" b="1" dirty="0">
              <a:solidFill>
                <a:schemeClr val="bg1"/>
              </a:solidFill>
              <a:cs typeface="Helvetica" charset="0"/>
              <a:sym typeface="Helvetica" charset="0"/>
            </a:endParaRPr>
          </a:p>
        </p:txBody>
      </p:sp>
      <p:sp>
        <p:nvSpPr>
          <p:cNvPr id="483" name="AutoShape 92"/>
          <p:cNvSpPr>
            <a:spLocks/>
          </p:cNvSpPr>
          <p:nvPr/>
        </p:nvSpPr>
        <p:spPr bwMode="auto">
          <a:xfrm>
            <a:off x="3131788" y="6183749"/>
            <a:ext cx="297180" cy="305435"/>
          </a:xfrm>
          <a:prstGeom prst="rightArrow">
            <a:avLst>
              <a:gd name="adj1" fmla="val 45954"/>
              <a:gd name="adj2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4" name="Group 8"/>
          <p:cNvGrpSpPr>
            <a:grpSpLocks/>
          </p:cNvGrpSpPr>
          <p:nvPr/>
        </p:nvGrpSpPr>
        <p:grpSpPr bwMode="auto">
          <a:xfrm>
            <a:off x="3532162" y="5929330"/>
            <a:ext cx="825500" cy="781130"/>
            <a:chOff x="0" y="0"/>
            <a:chExt cx="800" cy="757"/>
          </a:xfrm>
          <a:solidFill>
            <a:schemeClr val="tx1"/>
          </a:solidFill>
        </p:grpSpPr>
        <p:sp>
          <p:nvSpPr>
            <p:cNvPr id="485" name="AutoShape 9"/>
            <p:cNvSpPr>
              <a:spLocks/>
            </p:cNvSpPr>
            <p:nvPr/>
          </p:nvSpPr>
          <p:spPr bwMode="auto">
            <a:xfrm>
              <a:off x="0" y="0"/>
              <a:ext cx="591" cy="580"/>
            </a:xfrm>
            <a:prstGeom prst="roundRect">
              <a:avLst>
                <a:gd name="adj" fmla="val 20671"/>
              </a:avLst>
            </a:prstGeom>
            <a:grp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486" name="Group 10"/>
            <p:cNvGrpSpPr>
              <a:grpSpLocks/>
            </p:cNvGrpSpPr>
            <p:nvPr/>
          </p:nvGrpSpPr>
          <p:grpSpPr bwMode="auto">
            <a:xfrm>
              <a:off x="111" y="85"/>
              <a:ext cx="596" cy="581"/>
              <a:chOff x="0" y="0"/>
              <a:chExt cx="596" cy="580"/>
            </a:xfrm>
            <a:grpFill/>
          </p:grpSpPr>
          <p:sp>
            <p:nvSpPr>
              <p:cNvPr id="495" name="AutoShape 11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96" name="Line 12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97" name="Line 13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487" name="Group 14"/>
            <p:cNvGrpSpPr>
              <a:grpSpLocks/>
            </p:cNvGrpSpPr>
            <p:nvPr/>
          </p:nvGrpSpPr>
          <p:grpSpPr bwMode="auto">
            <a:xfrm>
              <a:off x="202" y="176"/>
              <a:ext cx="598" cy="581"/>
              <a:chOff x="0" y="0"/>
              <a:chExt cx="597" cy="580"/>
            </a:xfrm>
            <a:grpFill/>
          </p:grpSpPr>
          <p:sp>
            <p:nvSpPr>
              <p:cNvPr id="488" name="AutoShape 15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89" name="Line 16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90" name="Line 17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91" name="Line 18"/>
              <p:cNvSpPr>
                <a:spLocks noChangeShapeType="1"/>
              </p:cNvSpPr>
              <p:nvPr/>
            </p:nvSpPr>
            <p:spPr bwMode="auto">
              <a:xfrm flipH="1">
                <a:off x="0" y="156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92" name="Line 19"/>
              <p:cNvSpPr>
                <a:spLocks noChangeShapeType="1"/>
              </p:cNvSpPr>
              <p:nvPr/>
            </p:nvSpPr>
            <p:spPr bwMode="auto">
              <a:xfrm flipH="1">
                <a:off x="5" y="429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93" name="Line 20"/>
              <p:cNvSpPr>
                <a:spLocks noChangeShapeType="1"/>
              </p:cNvSpPr>
              <p:nvPr/>
            </p:nvSpPr>
            <p:spPr bwMode="auto">
              <a:xfrm>
                <a:off x="444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494" name="Line 21"/>
              <p:cNvSpPr>
                <a:spLocks noChangeShapeType="1"/>
              </p:cNvSpPr>
              <p:nvPr/>
            </p:nvSpPr>
            <p:spPr bwMode="auto">
              <a:xfrm>
                <a:off x="141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498" name="Group 98"/>
          <p:cNvGrpSpPr>
            <a:grpSpLocks/>
          </p:cNvGrpSpPr>
          <p:nvPr/>
        </p:nvGrpSpPr>
        <p:grpSpPr bwMode="auto">
          <a:xfrm>
            <a:off x="4511018" y="6143644"/>
            <a:ext cx="346710" cy="528320"/>
            <a:chOff x="0" y="0"/>
            <a:chExt cx="336" cy="512"/>
          </a:xfrm>
        </p:grpSpPr>
        <p:sp>
          <p:nvSpPr>
            <p:cNvPr id="499" name="AutoShape 99"/>
            <p:cNvSpPr>
              <a:spLocks/>
            </p:cNvSpPr>
            <p:nvPr/>
          </p:nvSpPr>
          <p:spPr bwMode="auto">
            <a:xfrm>
              <a:off x="0" y="0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00" name="AutoShape 100"/>
            <p:cNvSpPr>
              <a:spLocks/>
            </p:cNvSpPr>
            <p:nvPr/>
          </p:nvSpPr>
          <p:spPr bwMode="auto">
            <a:xfrm>
              <a:off x="72" y="144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01" name="AutoShape 101"/>
            <p:cNvSpPr>
              <a:spLocks/>
            </p:cNvSpPr>
            <p:nvPr/>
          </p:nvSpPr>
          <p:spPr bwMode="auto">
            <a:xfrm>
              <a:off x="144" y="296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02" name="AutoShape 2"/>
          <p:cNvSpPr>
            <a:spLocks/>
          </p:cNvSpPr>
          <p:nvPr/>
        </p:nvSpPr>
        <p:spPr bwMode="auto">
          <a:xfrm>
            <a:off x="1785942" y="3170234"/>
            <a:ext cx="1238250" cy="549990"/>
          </a:xfrm>
          <a:prstGeom prst="roundRect">
            <a:avLst>
              <a:gd name="adj" fmla="val 225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 b="1" dirty="0" smtClean="0">
                <a:solidFill>
                  <a:schemeClr val="bg1"/>
                </a:solidFill>
                <a:cs typeface="Helvetica" charset="0"/>
                <a:sym typeface="Helvetica" charset="0"/>
              </a:rPr>
              <a:t>PHOG</a:t>
            </a:r>
            <a:endParaRPr lang="en-US" sz="1600" b="1" dirty="0">
              <a:solidFill>
                <a:schemeClr val="bg1"/>
              </a:solidFill>
              <a:cs typeface="Helvetica" charset="0"/>
              <a:sym typeface="Helvetica" charset="0"/>
            </a:endParaRPr>
          </a:p>
        </p:txBody>
      </p:sp>
      <p:sp>
        <p:nvSpPr>
          <p:cNvPr id="503" name="AutoShape 92"/>
          <p:cNvSpPr>
            <a:spLocks/>
          </p:cNvSpPr>
          <p:nvPr/>
        </p:nvSpPr>
        <p:spPr bwMode="auto">
          <a:xfrm>
            <a:off x="3131812" y="3326229"/>
            <a:ext cx="297180" cy="305435"/>
          </a:xfrm>
          <a:prstGeom prst="rightArrow">
            <a:avLst>
              <a:gd name="adj1" fmla="val 45954"/>
              <a:gd name="adj2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04" name="Group 8"/>
          <p:cNvGrpSpPr>
            <a:grpSpLocks/>
          </p:cNvGrpSpPr>
          <p:nvPr/>
        </p:nvGrpSpPr>
        <p:grpSpPr bwMode="auto">
          <a:xfrm>
            <a:off x="3532186" y="3071810"/>
            <a:ext cx="825500" cy="781130"/>
            <a:chOff x="0" y="0"/>
            <a:chExt cx="800" cy="757"/>
          </a:xfrm>
          <a:solidFill>
            <a:schemeClr val="tx1"/>
          </a:solidFill>
        </p:grpSpPr>
        <p:sp>
          <p:nvSpPr>
            <p:cNvPr id="505" name="AutoShape 9"/>
            <p:cNvSpPr>
              <a:spLocks/>
            </p:cNvSpPr>
            <p:nvPr/>
          </p:nvSpPr>
          <p:spPr bwMode="auto">
            <a:xfrm>
              <a:off x="0" y="0"/>
              <a:ext cx="591" cy="580"/>
            </a:xfrm>
            <a:prstGeom prst="roundRect">
              <a:avLst>
                <a:gd name="adj" fmla="val 20671"/>
              </a:avLst>
            </a:prstGeom>
            <a:grp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506" name="Group 10"/>
            <p:cNvGrpSpPr>
              <a:grpSpLocks/>
            </p:cNvGrpSpPr>
            <p:nvPr/>
          </p:nvGrpSpPr>
          <p:grpSpPr bwMode="auto">
            <a:xfrm>
              <a:off x="111" y="85"/>
              <a:ext cx="596" cy="581"/>
              <a:chOff x="0" y="0"/>
              <a:chExt cx="596" cy="580"/>
            </a:xfrm>
            <a:grpFill/>
          </p:grpSpPr>
          <p:sp>
            <p:nvSpPr>
              <p:cNvPr id="515" name="AutoShape 11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16" name="Line 12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17" name="Line 13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507" name="Group 14"/>
            <p:cNvGrpSpPr>
              <a:grpSpLocks/>
            </p:cNvGrpSpPr>
            <p:nvPr/>
          </p:nvGrpSpPr>
          <p:grpSpPr bwMode="auto">
            <a:xfrm>
              <a:off x="202" y="176"/>
              <a:ext cx="598" cy="581"/>
              <a:chOff x="0" y="0"/>
              <a:chExt cx="597" cy="580"/>
            </a:xfrm>
            <a:grpFill/>
          </p:grpSpPr>
          <p:sp>
            <p:nvSpPr>
              <p:cNvPr id="508" name="AutoShape 15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09" name="Line 16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10" name="Line 17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11" name="Line 18"/>
              <p:cNvSpPr>
                <a:spLocks noChangeShapeType="1"/>
              </p:cNvSpPr>
              <p:nvPr/>
            </p:nvSpPr>
            <p:spPr bwMode="auto">
              <a:xfrm flipH="1">
                <a:off x="0" y="156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12" name="Line 19"/>
              <p:cNvSpPr>
                <a:spLocks noChangeShapeType="1"/>
              </p:cNvSpPr>
              <p:nvPr/>
            </p:nvSpPr>
            <p:spPr bwMode="auto">
              <a:xfrm flipH="1">
                <a:off x="5" y="429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13" name="Line 20"/>
              <p:cNvSpPr>
                <a:spLocks noChangeShapeType="1"/>
              </p:cNvSpPr>
              <p:nvPr/>
            </p:nvSpPr>
            <p:spPr bwMode="auto">
              <a:xfrm>
                <a:off x="444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14" name="Line 21"/>
              <p:cNvSpPr>
                <a:spLocks noChangeShapeType="1"/>
              </p:cNvSpPr>
              <p:nvPr/>
            </p:nvSpPr>
            <p:spPr bwMode="auto">
              <a:xfrm>
                <a:off x="141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518" name="Group 98"/>
          <p:cNvGrpSpPr>
            <a:grpSpLocks/>
          </p:cNvGrpSpPr>
          <p:nvPr/>
        </p:nvGrpSpPr>
        <p:grpSpPr bwMode="auto">
          <a:xfrm>
            <a:off x="4511042" y="3286124"/>
            <a:ext cx="346710" cy="528320"/>
            <a:chOff x="0" y="0"/>
            <a:chExt cx="336" cy="512"/>
          </a:xfrm>
        </p:grpSpPr>
        <p:sp>
          <p:nvSpPr>
            <p:cNvPr id="519" name="AutoShape 99"/>
            <p:cNvSpPr>
              <a:spLocks/>
            </p:cNvSpPr>
            <p:nvPr/>
          </p:nvSpPr>
          <p:spPr bwMode="auto">
            <a:xfrm>
              <a:off x="0" y="0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20" name="AutoShape 100"/>
            <p:cNvSpPr>
              <a:spLocks/>
            </p:cNvSpPr>
            <p:nvPr/>
          </p:nvSpPr>
          <p:spPr bwMode="auto">
            <a:xfrm>
              <a:off x="72" y="144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21" name="AutoShape 101"/>
            <p:cNvSpPr>
              <a:spLocks/>
            </p:cNvSpPr>
            <p:nvPr/>
          </p:nvSpPr>
          <p:spPr bwMode="auto">
            <a:xfrm>
              <a:off x="144" y="296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22" name="AutoShape 2"/>
          <p:cNvSpPr>
            <a:spLocks/>
          </p:cNvSpPr>
          <p:nvPr/>
        </p:nvSpPr>
        <p:spPr bwMode="auto">
          <a:xfrm>
            <a:off x="1785918" y="4246492"/>
            <a:ext cx="1238250" cy="549990"/>
          </a:xfrm>
          <a:prstGeom prst="roundRect">
            <a:avLst>
              <a:gd name="adj" fmla="val 225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 b="1" dirty="0" smtClean="0">
                <a:solidFill>
                  <a:schemeClr val="bg1"/>
                </a:solidFill>
                <a:cs typeface="Helvetica" charset="0"/>
                <a:sym typeface="Helvetica" charset="0"/>
              </a:rPr>
              <a:t>PHOG Sym</a:t>
            </a:r>
            <a:endParaRPr lang="en-US" sz="1600" b="1" dirty="0">
              <a:solidFill>
                <a:schemeClr val="bg1"/>
              </a:solidFill>
              <a:cs typeface="Helvetica" charset="0"/>
              <a:sym typeface="Helvetica" charset="0"/>
            </a:endParaRPr>
          </a:p>
        </p:txBody>
      </p:sp>
      <p:sp>
        <p:nvSpPr>
          <p:cNvPr id="523" name="AutoShape 92"/>
          <p:cNvSpPr>
            <a:spLocks/>
          </p:cNvSpPr>
          <p:nvPr/>
        </p:nvSpPr>
        <p:spPr bwMode="auto">
          <a:xfrm>
            <a:off x="3131788" y="4326361"/>
            <a:ext cx="297180" cy="305435"/>
          </a:xfrm>
          <a:prstGeom prst="rightArrow">
            <a:avLst>
              <a:gd name="adj1" fmla="val 45954"/>
              <a:gd name="adj2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24" name="Group 8"/>
          <p:cNvGrpSpPr>
            <a:grpSpLocks/>
          </p:cNvGrpSpPr>
          <p:nvPr/>
        </p:nvGrpSpPr>
        <p:grpSpPr bwMode="auto">
          <a:xfrm>
            <a:off x="3532162" y="4071942"/>
            <a:ext cx="825500" cy="781130"/>
            <a:chOff x="0" y="0"/>
            <a:chExt cx="800" cy="757"/>
          </a:xfrm>
          <a:solidFill>
            <a:schemeClr val="tx1"/>
          </a:solidFill>
        </p:grpSpPr>
        <p:sp>
          <p:nvSpPr>
            <p:cNvPr id="525" name="AutoShape 9"/>
            <p:cNvSpPr>
              <a:spLocks/>
            </p:cNvSpPr>
            <p:nvPr/>
          </p:nvSpPr>
          <p:spPr bwMode="auto">
            <a:xfrm>
              <a:off x="0" y="0"/>
              <a:ext cx="591" cy="580"/>
            </a:xfrm>
            <a:prstGeom prst="roundRect">
              <a:avLst>
                <a:gd name="adj" fmla="val 20671"/>
              </a:avLst>
            </a:prstGeom>
            <a:grp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526" name="Group 10"/>
            <p:cNvGrpSpPr>
              <a:grpSpLocks/>
            </p:cNvGrpSpPr>
            <p:nvPr/>
          </p:nvGrpSpPr>
          <p:grpSpPr bwMode="auto">
            <a:xfrm>
              <a:off x="111" y="85"/>
              <a:ext cx="596" cy="581"/>
              <a:chOff x="0" y="0"/>
              <a:chExt cx="596" cy="580"/>
            </a:xfrm>
            <a:grpFill/>
          </p:grpSpPr>
          <p:sp>
            <p:nvSpPr>
              <p:cNvPr id="535" name="AutoShape 11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6" name="Line 12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7" name="Line 13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527" name="Group 14"/>
            <p:cNvGrpSpPr>
              <a:grpSpLocks/>
            </p:cNvGrpSpPr>
            <p:nvPr/>
          </p:nvGrpSpPr>
          <p:grpSpPr bwMode="auto">
            <a:xfrm>
              <a:off x="202" y="176"/>
              <a:ext cx="598" cy="581"/>
              <a:chOff x="0" y="0"/>
              <a:chExt cx="597" cy="580"/>
            </a:xfrm>
            <a:grpFill/>
          </p:grpSpPr>
          <p:sp>
            <p:nvSpPr>
              <p:cNvPr id="528" name="AutoShape 15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29" name="Line 16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0" name="Line 17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1" name="Line 18"/>
              <p:cNvSpPr>
                <a:spLocks noChangeShapeType="1"/>
              </p:cNvSpPr>
              <p:nvPr/>
            </p:nvSpPr>
            <p:spPr bwMode="auto">
              <a:xfrm flipH="1">
                <a:off x="0" y="156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2" name="Line 19"/>
              <p:cNvSpPr>
                <a:spLocks noChangeShapeType="1"/>
              </p:cNvSpPr>
              <p:nvPr/>
            </p:nvSpPr>
            <p:spPr bwMode="auto">
              <a:xfrm flipH="1">
                <a:off x="5" y="429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3" name="Line 20"/>
              <p:cNvSpPr>
                <a:spLocks noChangeShapeType="1"/>
              </p:cNvSpPr>
              <p:nvPr/>
            </p:nvSpPr>
            <p:spPr bwMode="auto">
              <a:xfrm>
                <a:off x="444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34" name="Line 21"/>
              <p:cNvSpPr>
                <a:spLocks noChangeShapeType="1"/>
              </p:cNvSpPr>
              <p:nvPr/>
            </p:nvSpPr>
            <p:spPr bwMode="auto">
              <a:xfrm>
                <a:off x="141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538" name="Group 98"/>
          <p:cNvGrpSpPr>
            <a:grpSpLocks/>
          </p:cNvGrpSpPr>
          <p:nvPr/>
        </p:nvGrpSpPr>
        <p:grpSpPr bwMode="auto">
          <a:xfrm>
            <a:off x="4511018" y="4138692"/>
            <a:ext cx="346710" cy="528320"/>
            <a:chOff x="0" y="0"/>
            <a:chExt cx="336" cy="512"/>
          </a:xfrm>
        </p:grpSpPr>
        <p:sp>
          <p:nvSpPr>
            <p:cNvPr id="539" name="AutoShape 99"/>
            <p:cNvSpPr>
              <a:spLocks/>
            </p:cNvSpPr>
            <p:nvPr/>
          </p:nvSpPr>
          <p:spPr bwMode="auto">
            <a:xfrm>
              <a:off x="0" y="0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40" name="AutoShape 100"/>
            <p:cNvSpPr>
              <a:spLocks/>
            </p:cNvSpPr>
            <p:nvPr/>
          </p:nvSpPr>
          <p:spPr bwMode="auto">
            <a:xfrm>
              <a:off x="72" y="144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41" name="AutoShape 101"/>
            <p:cNvSpPr>
              <a:spLocks/>
            </p:cNvSpPr>
            <p:nvPr/>
          </p:nvSpPr>
          <p:spPr bwMode="auto">
            <a:xfrm>
              <a:off x="144" y="296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63" name="AutoShape 2"/>
          <p:cNvSpPr>
            <a:spLocks/>
          </p:cNvSpPr>
          <p:nvPr/>
        </p:nvSpPr>
        <p:spPr bwMode="auto">
          <a:xfrm>
            <a:off x="1785918" y="5179874"/>
            <a:ext cx="1238250" cy="549990"/>
          </a:xfrm>
          <a:prstGeom prst="roundRect">
            <a:avLst>
              <a:gd name="adj" fmla="val 225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1600" b="1" dirty="0" smtClean="0">
                <a:solidFill>
                  <a:schemeClr val="bg1"/>
                </a:solidFill>
                <a:cs typeface="Helvetica" charset="0"/>
                <a:sym typeface="Helvetica" charset="0"/>
              </a:rPr>
              <a:t>Visual Words</a:t>
            </a:r>
            <a:endParaRPr lang="en-US" sz="1600" b="1" dirty="0">
              <a:solidFill>
                <a:schemeClr val="bg1"/>
              </a:solidFill>
              <a:cs typeface="Helvetica" charset="0"/>
              <a:sym typeface="Helvetica" charset="0"/>
            </a:endParaRPr>
          </a:p>
        </p:txBody>
      </p:sp>
      <p:sp>
        <p:nvSpPr>
          <p:cNvPr id="564" name="AutoShape 92"/>
          <p:cNvSpPr>
            <a:spLocks/>
          </p:cNvSpPr>
          <p:nvPr/>
        </p:nvSpPr>
        <p:spPr bwMode="auto">
          <a:xfrm>
            <a:off x="3131788" y="5259743"/>
            <a:ext cx="297180" cy="305435"/>
          </a:xfrm>
          <a:prstGeom prst="rightArrow">
            <a:avLst>
              <a:gd name="adj1" fmla="val 45954"/>
              <a:gd name="adj2" fmla="val 50000"/>
            </a:avLst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65" name="Group 8"/>
          <p:cNvGrpSpPr>
            <a:grpSpLocks/>
          </p:cNvGrpSpPr>
          <p:nvPr/>
        </p:nvGrpSpPr>
        <p:grpSpPr bwMode="auto">
          <a:xfrm>
            <a:off x="3532162" y="5005324"/>
            <a:ext cx="825500" cy="781130"/>
            <a:chOff x="0" y="0"/>
            <a:chExt cx="800" cy="757"/>
          </a:xfrm>
          <a:solidFill>
            <a:schemeClr val="tx1"/>
          </a:solidFill>
        </p:grpSpPr>
        <p:sp>
          <p:nvSpPr>
            <p:cNvPr id="566" name="AutoShape 9"/>
            <p:cNvSpPr>
              <a:spLocks/>
            </p:cNvSpPr>
            <p:nvPr/>
          </p:nvSpPr>
          <p:spPr bwMode="auto">
            <a:xfrm>
              <a:off x="0" y="0"/>
              <a:ext cx="591" cy="580"/>
            </a:xfrm>
            <a:prstGeom prst="roundRect">
              <a:avLst>
                <a:gd name="adj" fmla="val 20671"/>
              </a:avLst>
            </a:prstGeom>
            <a:grp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grpSp>
          <p:nvGrpSpPr>
            <p:cNvPr id="567" name="Group 10"/>
            <p:cNvGrpSpPr>
              <a:grpSpLocks/>
            </p:cNvGrpSpPr>
            <p:nvPr/>
          </p:nvGrpSpPr>
          <p:grpSpPr bwMode="auto">
            <a:xfrm>
              <a:off x="111" y="85"/>
              <a:ext cx="596" cy="581"/>
              <a:chOff x="0" y="0"/>
              <a:chExt cx="596" cy="580"/>
            </a:xfrm>
            <a:grpFill/>
          </p:grpSpPr>
          <p:sp>
            <p:nvSpPr>
              <p:cNvPr id="576" name="AutoShape 11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7" name="Line 12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8" name="Line 13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grpSp>
          <p:nvGrpSpPr>
            <p:cNvPr id="568" name="Group 14"/>
            <p:cNvGrpSpPr>
              <a:grpSpLocks/>
            </p:cNvGrpSpPr>
            <p:nvPr/>
          </p:nvGrpSpPr>
          <p:grpSpPr bwMode="auto">
            <a:xfrm>
              <a:off x="202" y="176"/>
              <a:ext cx="598" cy="581"/>
              <a:chOff x="0" y="0"/>
              <a:chExt cx="597" cy="580"/>
            </a:xfrm>
            <a:grpFill/>
          </p:grpSpPr>
          <p:sp>
            <p:nvSpPr>
              <p:cNvPr id="569" name="AutoShape 15"/>
              <p:cNvSpPr>
                <a:spLocks/>
              </p:cNvSpPr>
              <p:nvPr/>
            </p:nvSpPr>
            <p:spPr bwMode="auto">
              <a:xfrm>
                <a:off x="5" y="0"/>
                <a:ext cx="591" cy="580"/>
              </a:xfrm>
              <a:prstGeom prst="roundRect">
                <a:avLst>
                  <a:gd name="adj" fmla="val 20671"/>
                </a:avLst>
              </a:prstGeom>
              <a:grp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0" name="Line 16"/>
              <p:cNvSpPr>
                <a:spLocks noChangeShapeType="1"/>
              </p:cNvSpPr>
              <p:nvPr/>
            </p:nvSpPr>
            <p:spPr bwMode="auto">
              <a:xfrm>
                <a:off x="298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1" name="Line 17"/>
              <p:cNvSpPr>
                <a:spLocks noChangeShapeType="1"/>
              </p:cNvSpPr>
              <p:nvPr/>
            </p:nvSpPr>
            <p:spPr bwMode="auto">
              <a:xfrm flipH="1">
                <a:off x="0" y="287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2" name="Line 18"/>
              <p:cNvSpPr>
                <a:spLocks noChangeShapeType="1"/>
              </p:cNvSpPr>
              <p:nvPr/>
            </p:nvSpPr>
            <p:spPr bwMode="auto">
              <a:xfrm flipH="1">
                <a:off x="0" y="156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3" name="Line 19"/>
              <p:cNvSpPr>
                <a:spLocks noChangeShapeType="1"/>
              </p:cNvSpPr>
              <p:nvPr/>
            </p:nvSpPr>
            <p:spPr bwMode="auto">
              <a:xfrm flipH="1">
                <a:off x="5" y="429"/>
                <a:ext cx="592" cy="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4" name="Line 20"/>
              <p:cNvSpPr>
                <a:spLocks noChangeShapeType="1"/>
              </p:cNvSpPr>
              <p:nvPr/>
            </p:nvSpPr>
            <p:spPr bwMode="auto">
              <a:xfrm>
                <a:off x="444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575" name="Line 21"/>
              <p:cNvSpPr>
                <a:spLocks noChangeShapeType="1"/>
              </p:cNvSpPr>
              <p:nvPr/>
            </p:nvSpPr>
            <p:spPr bwMode="auto">
              <a:xfrm>
                <a:off x="141" y="0"/>
                <a:ext cx="0" cy="580"/>
              </a:xfrm>
              <a:prstGeom prst="line">
                <a:avLst/>
              </a:prstGeom>
              <a:grpFill/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</p:grpSp>
      <p:grpSp>
        <p:nvGrpSpPr>
          <p:cNvPr id="579" name="Group 98"/>
          <p:cNvGrpSpPr>
            <a:grpSpLocks/>
          </p:cNvGrpSpPr>
          <p:nvPr/>
        </p:nvGrpSpPr>
        <p:grpSpPr bwMode="auto">
          <a:xfrm>
            <a:off x="4511018" y="5072074"/>
            <a:ext cx="346710" cy="528320"/>
            <a:chOff x="0" y="0"/>
            <a:chExt cx="336" cy="512"/>
          </a:xfrm>
        </p:grpSpPr>
        <p:sp>
          <p:nvSpPr>
            <p:cNvPr id="580" name="AutoShape 99"/>
            <p:cNvSpPr>
              <a:spLocks/>
            </p:cNvSpPr>
            <p:nvPr/>
          </p:nvSpPr>
          <p:spPr bwMode="auto">
            <a:xfrm>
              <a:off x="0" y="0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81" name="AutoShape 100"/>
            <p:cNvSpPr>
              <a:spLocks/>
            </p:cNvSpPr>
            <p:nvPr/>
          </p:nvSpPr>
          <p:spPr bwMode="auto">
            <a:xfrm>
              <a:off x="72" y="144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82" name="AutoShape 101"/>
            <p:cNvSpPr>
              <a:spLocks/>
            </p:cNvSpPr>
            <p:nvPr/>
          </p:nvSpPr>
          <p:spPr bwMode="auto">
            <a:xfrm>
              <a:off x="144" y="296"/>
              <a:ext cx="192" cy="216"/>
            </a:xfrm>
            <a:prstGeom prst="rightArrow">
              <a:avLst>
                <a:gd name="adj1" fmla="val 45954"/>
                <a:gd name="adj2" fmla="val 75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grpSp>
        <p:nvGrpSpPr>
          <p:cNvPr id="583" name="Group 123"/>
          <p:cNvGrpSpPr>
            <a:grpSpLocks/>
          </p:cNvGrpSpPr>
          <p:nvPr/>
        </p:nvGrpSpPr>
        <p:grpSpPr bwMode="auto">
          <a:xfrm>
            <a:off x="5072066" y="1285860"/>
            <a:ext cx="3714776" cy="5286412"/>
            <a:chOff x="0" y="0"/>
            <a:chExt cx="3040" cy="4744"/>
          </a:xfrm>
        </p:grpSpPr>
        <p:sp>
          <p:nvSpPr>
            <p:cNvPr id="584" name="Rectangle 124"/>
            <p:cNvSpPr>
              <a:spLocks/>
            </p:cNvSpPr>
            <p:nvPr/>
          </p:nvSpPr>
          <p:spPr bwMode="auto">
            <a:xfrm rot="5400000">
              <a:off x="-2228" y="2228"/>
              <a:ext cx="4736" cy="280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cs typeface="Helvetica" charset="0"/>
                  <a:sym typeface="Helvetica" charset="0"/>
                </a:rPr>
                <a:t> Feature </a:t>
              </a:r>
              <a:r>
                <a:rPr lang="en-US" sz="1600" b="1" dirty="0">
                  <a:solidFill>
                    <a:schemeClr val="bg1"/>
                  </a:solidFill>
                  <a:cs typeface="Helvetica" charset="0"/>
                  <a:sym typeface="Helvetica" charset="0"/>
                </a:rPr>
                <a:t>vector</a:t>
              </a:r>
            </a:p>
          </p:txBody>
        </p:sp>
        <p:sp>
          <p:nvSpPr>
            <p:cNvPr id="585" name="AutoShape 125"/>
            <p:cNvSpPr>
              <a:spLocks/>
            </p:cNvSpPr>
            <p:nvPr/>
          </p:nvSpPr>
          <p:spPr bwMode="auto">
            <a:xfrm>
              <a:off x="760" y="8"/>
              <a:ext cx="1040" cy="1040"/>
            </a:xfrm>
            <a:prstGeom prst="roundRect">
              <a:avLst>
                <a:gd name="adj" fmla="val 11537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b="1" dirty="0">
                  <a:solidFill>
                    <a:schemeClr val="bg1"/>
                  </a:solidFill>
                  <a:cs typeface="Helvetica" charset="0"/>
                  <a:sym typeface="Helvetica" charset="0"/>
                </a:rPr>
                <a:t>Fast Linear SVM</a:t>
              </a:r>
            </a:p>
          </p:txBody>
        </p:sp>
        <p:sp>
          <p:nvSpPr>
            <p:cNvPr id="586" name="AutoShape 126"/>
            <p:cNvSpPr>
              <a:spLocks/>
            </p:cNvSpPr>
            <p:nvPr/>
          </p:nvSpPr>
          <p:spPr bwMode="auto">
            <a:xfrm>
              <a:off x="760" y="1848"/>
              <a:ext cx="1040" cy="1040"/>
            </a:xfrm>
            <a:prstGeom prst="roundRect">
              <a:avLst>
                <a:gd name="adj" fmla="val 11537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b="1" dirty="0">
                  <a:solidFill>
                    <a:schemeClr val="bg1"/>
                  </a:solidFill>
                  <a:cs typeface="Helvetica" charset="0"/>
                  <a:sym typeface="Helvetica" charset="0"/>
                </a:rPr>
                <a:t>Quasi-linear SVM</a:t>
              </a:r>
            </a:p>
          </p:txBody>
        </p:sp>
        <p:sp>
          <p:nvSpPr>
            <p:cNvPr id="587" name="AutoShape 127"/>
            <p:cNvSpPr>
              <a:spLocks/>
            </p:cNvSpPr>
            <p:nvPr/>
          </p:nvSpPr>
          <p:spPr bwMode="auto">
            <a:xfrm>
              <a:off x="2000" y="8"/>
              <a:ext cx="1040" cy="1040"/>
            </a:xfrm>
            <a:prstGeom prst="roundRect">
              <a:avLst>
                <a:gd name="adj" fmla="val 11537"/>
              </a:avLst>
            </a:prstGeom>
            <a:noFill/>
            <a:ln w="25400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b="1" dirty="0">
                  <a:solidFill>
                    <a:schemeClr val="bg1"/>
                  </a:solidFill>
                  <a:cs typeface="Helvetica" charset="0"/>
                  <a:sym typeface="Helvetica" charset="0"/>
                </a:rPr>
                <a:t>Jumping Window</a:t>
              </a:r>
            </a:p>
          </p:txBody>
        </p:sp>
        <p:sp>
          <p:nvSpPr>
            <p:cNvPr id="588" name="AutoShape 128"/>
            <p:cNvSpPr>
              <a:spLocks/>
            </p:cNvSpPr>
            <p:nvPr/>
          </p:nvSpPr>
          <p:spPr bwMode="auto">
            <a:xfrm>
              <a:off x="760" y="3704"/>
              <a:ext cx="1040" cy="1040"/>
            </a:xfrm>
            <a:prstGeom prst="roundRect">
              <a:avLst>
                <a:gd name="adj" fmla="val 11537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1600" b="1" dirty="0">
                  <a:solidFill>
                    <a:schemeClr val="bg1"/>
                  </a:solidFill>
                  <a:cs typeface="Helvetica" charset="0"/>
                  <a:sym typeface="Helvetica" charset="0"/>
                </a:rPr>
                <a:t>Non-linear SVM</a:t>
              </a:r>
            </a:p>
          </p:txBody>
        </p:sp>
        <p:sp>
          <p:nvSpPr>
            <p:cNvPr id="589" name="AutoShape 129"/>
            <p:cNvSpPr>
              <a:spLocks/>
            </p:cNvSpPr>
            <p:nvPr/>
          </p:nvSpPr>
          <p:spPr bwMode="auto">
            <a:xfrm>
              <a:off x="400" y="196"/>
              <a:ext cx="288" cy="896"/>
            </a:xfrm>
            <a:prstGeom prst="rightArrow">
              <a:avLst>
                <a:gd name="adj1" fmla="val 45954"/>
                <a:gd name="adj2" fmla="val 50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90" name="AutoShape 130"/>
            <p:cNvSpPr>
              <a:spLocks/>
            </p:cNvSpPr>
            <p:nvPr/>
          </p:nvSpPr>
          <p:spPr bwMode="auto">
            <a:xfrm>
              <a:off x="400" y="1920"/>
              <a:ext cx="288" cy="896"/>
            </a:xfrm>
            <a:prstGeom prst="rightArrow">
              <a:avLst>
                <a:gd name="adj1" fmla="val 45954"/>
                <a:gd name="adj2" fmla="val 50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91" name="AutoShape 131"/>
            <p:cNvSpPr>
              <a:spLocks/>
            </p:cNvSpPr>
            <p:nvPr/>
          </p:nvSpPr>
          <p:spPr bwMode="auto">
            <a:xfrm>
              <a:off x="400" y="3776"/>
              <a:ext cx="288" cy="896"/>
            </a:xfrm>
            <a:prstGeom prst="rightArrow">
              <a:avLst>
                <a:gd name="adj1" fmla="val 45954"/>
                <a:gd name="adj2" fmla="val 50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92" name="AutoShape 132"/>
            <p:cNvSpPr>
              <a:spLocks/>
            </p:cNvSpPr>
            <p:nvPr/>
          </p:nvSpPr>
          <p:spPr bwMode="auto">
            <a:xfrm rot="5400000">
              <a:off x="1020" y="1280"/>
              <a:ext cx="520" cy="392"/>
            </a:xfrm>
            <a:prstGeom prst="rightArrow">
              <a:avLst>
                <a:gd name="adj1" fmla="val 51435"/>
                <a:gd name="adj2" fmla="val 50617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93" name="AutoShape 133"/>
            <p:cNvSpPr>
              <a:spLocks/>
            </p:cNvSpPr>
            <p:nvPr/>
          </p:nvSpPr>
          <p:spPr bwMode="auto">
            <a:xfrm rot="5400000">
              <a:off x="1016" y="3120"/>
              <a:ext cx="520" cy="392"/>
            </a:xfrm>
            <a:prstGeom prst="rightArrow">
              <a:avLst>
                <a:gd name="adj1" fmla="val 51435"/>
                <a:gd name="adj2" fmla="val 50617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94" name="AutoShape 134"/>
            <p:cNvSpPr>
              <a:spLocks/>
            </p:cNvSpPr>
            <p:nvPr/>
          </p:nvSpPr>
          <p:spPr bwMode="auto">
            <a:xfrm>
              <a:off x="1912" y="3776"/>
              <a:ext cx="288" cy="896"/>
            </a:xfrm>
            <a:prstGeom prst="rightArrow">
              <a:avLst>
                <a:gd name="adj1" fmla="val 45954"/>
                <a:gd name="adj2" fmla="val 50000"/>
              </a:avLst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Detection 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First stage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Linear SVM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Jumping windows/Branch and Bound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Time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(#Windows)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Second stage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Quasi-linear SVM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kernel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Time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(#Windows * #Dims)</a:t>
            </a:r>
          </a:p>
          <a:p>
            <a:pPr>
              <a:lnSpc>
                <a:spcPts val="34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Third stage</a:t>
            </a:r>
          </a:p>
          <a:p>
            <a:pPr lvl="1">
              <a:lnSpc>
                <a:spcPts val="34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Non-linear SVM</a:t>
            </a:r>
          </a:p>
          <a:p>
            <a:pPr lvl="1">
              <a:lnSpc>
                <a:spcPts val="34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Exponential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3200" baseline="30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kernel</a:t>
            </a:r>
          </a:p>
          <a:p>
            <a:pPr lvl="1">
              <a:lnSpc>
                <a:spcPts val="34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Time = </a:t>
            </a:r>
            <a:r>
              <a:rPr lang="en-US" sz="3200" i="1" dirty="0" smtClean="0">
                <a:solidFill>
                  <a:schemeClr val="bg1"/>
                </a:solidFill>
              </a:rPr>
              <a:t>O</a:t>
            </a:r>
            <a:r>
              <a:rPr lang="en-US" sz="3200" dirty="0" smtClean="0">
                <a:solidFill>
                  <a:schemeClr val="bg1"/>
                </a:solidFill>
              </a:rPr>
              <a:t>(#Windows * #Dims * #SVs)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PASCAL VOC Evaluation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Predictions are evaluated using precision-recall curves based on bounding box overlap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Area Overlap = </a:t>
            </a:r>
            <a:r>
              <a:rPr lang="en-GB" sz="3200" i="1" dirty="0" smtClean="0">
                <a:solidFill>
                  <a:schemeClr val="bg1"/>
                </a:solidFill>
              </a:rPr>
              <a:t>B</a:t>
            </a:r>
            <a:r>
              <a:rPr lang="en-GB" sz="3200" i="1" baseline="-25000" dirty="0" smtClean="0">
                <a:solidFill>
                  <a:schemeClr val="bg1"/>
                </a:solidFill>
              </a:rPr>
              <a:t>gt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</a:t>
            </a:r>
            <a:r>
              <a:rPr lang="en-GB" sz="3200" dirty="0" smtClean="0">
                <a:solidFill>
                  <a:schemeClr val="bg1"/>
                </a:solidFill>
                <a:sym typeface="MT Extra" pitchFamily="18" charset="2"/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</a:rPr>
              <a:t>B</a:t>
            </a:r>
            <a:r>
              <a:rPr lang="en-GB" sz="3200" i="1" baseline="-25000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 / </a:t>
            </a:r>
            <a:r>
              <a:rPr lang="en-GB" sz="3200" i="1" dirty="0" smtClean="0">
                <a:solidFill>
                  <a:schemeClr val="bg1"/>
                </a:solidFill>
              </a:rPr>
              <a:t>B</a:t>
            </a:r>
            <a:r>
              <a:rPr lang="en-GB" sz="3200" i="1" baseline="-25000" dirty="0" smtClean="0">
                <a:solidFill>
                  <a:schemeClr val="bg1"/>
                </a:solidFill>
              </a:rPr>
              <a:t>gt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/>
              </a:rPr>
              <a:t></a:t>
            </a:r>
            <a:r>
              <a:rPr lang="en-GB" sz="3200" dirty="0" smtClean="0">
                <a:solidFill>
                  <a:schemeClr val="bg1"/>
                </a:solidFill>
                <a:sym typeface="MT Extra" pitchFamily="18" charset="2"/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</a:rPr>
              <a:t>B</a:t>
            </a:r>
            <a:r>
              <a:rPr lang="en-GB" sz="3200" i="1" baseline="-25000" dirty="0" smtClean="0">
                <a:solidFill>
                  <a:schemeClr val="bg1"/>
                </a:solidFill>
              </a:rPr>
              <a:t>p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GB" sz="3200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sz="3200" dirty="0" smtClean="0">
                <a:solidFill>
                  <a:schemeClr val="bg1"/>
                </a:solidFill>
              </a:rPr>
              <a:t> Valid prediction if Area Overlap &gt; </a:t>
            </a:r>
            <a:r>
              <a:rPr lang="en-US" sz="3200" smtClean="0">
                <a:solidFill>
                  <a:schemeClr val="bg1"/>
                </a:solidFill>
              </a:rPr>
              <a:t>½</a:t>
            </a:r>
            <a:endParaRPr lang="en-GB" sz="3200" i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770321" y="3338522"/>
            <a:ext cx="1727200" cy="1009650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049596" y="2460634"/>
            <a:ext cx="1871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Ground truth </a:t>
            </a:r>
            <a:r>
              <a:rPr lang="en-GB" i="1" dirty="0">
                <a:solidFill>
                  <a:schemeClr val="bg1"/>
                </a:solidFill>
              </a:rPr>
              <a:t>B</a:t>
            </a:r>
            <a:r>
              <a:rPr lang="en-GB" i="1" baseline="-25000" dirty="0">
                <a:solidFill>
                  <a:schemeClr val="bg1"/>
                </a:solidFill>
              </a:rPr>
              <a:t>gt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770321" y="4419609"/>
            <a:ext cx="20161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Predicted </a:t>
            </a:r>
            <a:r>
              <a:rPr lang="en-GB" i="1" dirty="0">
                <a:solidFill>
                  <a:schemeClr val="bg1"/>
                </a:solidFill>
              </a:rPr>
              <a:t>B</a:t>
            </a:r>
            <a:r>
              <a:rPr lang="en-GB" i="1" baseline="-250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41759" y="3411547"/>
            <a:ext cx="1081087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i="1" dirty="0">
                <a:solidFill>
                  <a:schemeClr val="bg1"/>
                </a:solidFill>
              </a:rPr>
              <a:t>B</a:t>
            </a:r>
            <a:r>
              <a:rPr lang="en-GB" i="1" baseline="-25000" dirty="0">
                <a:solidFill>
                  <a:schemeClr val="bg1"/>
                </a:solidFill>
              </a:rPr>
              <a:t>gt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  <a:sym typeface="Symbol" pitchFamily="18" charset="2"/>
              </a:rPr>
              <a:t></a:t>
            </a:r>
            <a:r>
              <a:rPr lang="en-GB" dirty="0">
                <a:solidFill>
                  <a:schemeClr val="bg1"/>
                </a:solidFill>
                <a:sym typeface="MT Extra" pitchFamily="18" charset="2"/>
              </a:rPr>
              <a:t> </a:t>
            </a:r>
            <a:r>
              <a:rPr lang="en-GB" i="1" dirty="0">
                <a:solidFill>
                  <a:schemeClr val="bg1"/>
                </a:solidFill>
              </a:rPr>
              <a:t>B</a:t>
            </a:r>
            <a:r>
              <a:rPr lang="en-GB" i="1" baseline="-250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194059" y="2851159"/>
            <a:ext cx="1727200" cy="1008063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Examples of MKL Detections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87770"/>
            <a:ext cx="344424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124" y="1187770"/>
            <a:ext cx="344424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3" y="4071942"/>
            <a:ext cx="3444240" cy="2621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124" y="4071942"/>
            <a:ext cx="3459480" cy="26212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Duality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The Lagrange dual is always concave (even if the primal is not convex) and might be an easier problem to optimize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Weak duality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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Always holds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Strong duality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Does not always hold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Usually holds for convex problems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Holds for the SVM QP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Examples of MKL Detections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124" y="1187770"/>
            <a:ext cx="344424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422" y="4071942"/>
            <a:ext cx="345948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800" y="1188000"/>
            <a:ext cx="3436620" cy="2613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124" y="4071942"/>
            <a:ext cx="344424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Examples of MKL Detections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000" y="1188000"/>
            <a:ext cx="344424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88000"/>
            <a:ext cx="344424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071600"/>
            <a:ext cx="345948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0000" y="4071600"/>
            <a:ext cx="3444240" cy="25984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Examples of MKL Detections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1" y="1369999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3675" y="1369999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369999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0141" y="1357299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6830" y="1357299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1369999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01" y="3296393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3675" y="3296393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0364" y="3296393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0141" y="3296393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6830" y="3296393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72" y="3296393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4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601" y="5365748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53675" y="5365748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6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00364" y="5365748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0141" y="5365748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15272" y="5365748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96830" y="5365748"/>
            <a:ext cx="1293495" cy="10267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1251346" y="2460634"/>
            <a:ext cx="1871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Aeroplanes</a:t>
            </a:r>
            <a:endParaRPr lang="en-GB" i="1" baseline="-25000" dirty="0">
              <a:solidFill>
                <a:schemeClr val="bg1"/>
              </a:solidFill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248920" y="4348171"/>
            <a:ext cx="1871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Cars</a:t>
            </a:r>
            <a:endParaRPr lang="en-GB" i="1" baseline="-25000" dirty="0">
              <a:solidFill>
                <a:schemeClr val="bg1"/>
              </a:solidFill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251346" y="6419873"/>
            <a:ext cx="1871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Horses</a:t>
            </a:r>
            <a:endParaRPr lang="en-GB" i="1" baseline="-25000" dirty="0">
              <a:solidFill>
                <a:schemeClr val="bg1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6006164" y="2463374"/>
            <a:ext cx="1871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Bicycles</a:t>
            </a:r>
            <a:endParaRPr lang="en-GB" i="1" baseline="-25000" dirty="0">
              <a:solidFill>
                <a:schemeClr val="bg1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003738" y="4350911"/>
            <a:ext cx="18716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Cows</a:t>
            </a:r>
            <a:endParaRPr lang="en-GB" i="1" baseline="-25000" dirty="0">
              <a:solidFill>
                <a:schemeClr val="bg1"/>
              </a:solidFill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006164" y="6422613"/>
            <a:ext cx="187166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Motorbikes</a:t>
            </a:r>
            <a:endParaRPr lang="en-GB" i="1" baseline="-25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Performance of Individual Kernels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MKL give a big boost over any individual kernel</a:t>
            </a:r>
          </a:p>
          <a:p>
            <a:pPr>
              <a:lnSpc>
                <a:spcPts val="34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MKL gives only marginally better performance than equal weights but results in a much faster system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083" y="989553"/>
            <a:ext cx="6881834" cy="45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PASCAL VOC 2009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5038"/>
            <a:ext cx="7010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8" y="4643446"/>
            <a:ext cx="27908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MKL Formulations and Optimization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Kernel Target Alignment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Semi-Definite Programming-MKL (SDP)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Hyper kernels (SDP/SOCP)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Block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l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-MKL (M-Y regularization + SMO)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Semi-Infinite Linear Programming-MKL (SILP)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Simple MKL/Generalized MKL (gradient descent)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smtClean="0">
                <a:solidFill>
                  <a:schemeClr val="bg1"/>
                </a:solidFill>
                <a:sym typeface="Symbol"/>
              </a:rPr>
              <a:t> Multi-class MKL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Hierarchical MKL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Local MKL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Mixed norm MKL (mirror descent)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SMO-MKL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Target Alignment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657600" y="18811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4282" y="3463506"/>
            <a:ext cx="8534400" cy="100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7200" b="1" dirty="0" err="1" smtClean="0">
                <a:solidFill>
                  <a:schemeClr val="bg1"/>
                </a:solidFill>
              </a:rPr>
              <a:t>K</a:t>
            </a:r>
            <a:r>
              <a:rPr lang="en-GB" sz="7200" b="0" baseline="-25000" dirty="0" err="1" smtClean="0">
                <a:solidFill>
                  <a:schemeClr val="bg1"/>
                </a:solidFill>
              </a:rPr>
              <a:t>ideal</a:t>
            </a:r>
            <a:r>
              <a:rPr lang="en-GB" sz="7200" b="0" dirty="0" smtClean="0">
                <a:solidFill>
                  <a:schemeClr val="bg1"/>
                </a:solidFill>
              </a:rPr>
              <a:t> </a:t>
            </a:r>
            <a:r>
              <a:rPr lang="en-GB" sz="7200" b="0" dirty="0">
                <a:solidFill>
                  <a:schemeClr val="bg1"/>
                </a:solidFill>
              </a:rPr>
              <a:t>= </a:t>
            </a:r>
            <a:r>
              <a:rPr lang="en-GB" sz="7200" b="1" dirty="0" err="1" smtClean="0">
                <a:solidFill>
                  <a:schemeClr val="bg1"/>
                </a:solidFill>
              </a:rPr>
              <a:t>yy</a:t>
            </a:r>
            <a:r>
              <a:rPr lang="en-GB" sz="7200" b="0" baseline="30000" dirty="0" err="1" smtClean="0">
                <a:solidFill>
                  <a:schemeClr val="bg1"/>
                </a:solidFill>
              </a:rPr>
              <a:t>t</a:t>
            </a:r>
            <a:r>
              <a:rPr lang="en-GB" sz="7200" b="0" dirty="0" smtClean="0">
                <a:solidFill>
                  <a:schemeClr val="bg1"/>
                </a:solidFill>
              </a:rPr>
              <a:t> = </a:t>
            </a:r>
            <a:endParaRPr lang="en-GB" sz="7200" b="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Target Alignment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0" y="3810000"/>
          <a:ext cx="1828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581400" y="3810000"/>
          <a:ext cx="1828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7162800" y="3810000"/>
          <a:ext cx="1828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029339" y="4473512"/>
            <a:ext cx="533400" cy="533400"/>
            <a:chOff x="118872" y="118872"/>
            <a:chExt cx="731520" cy="731520"/>
          </a:xfrm>
        </p:grpSpPr>
        <p:sp>
          <p:nvSpPr>
            <p:cNvPr id="11" name="Rounded Rectangle 10"/>
            <p:cNvSpPr/>
            <p:nvPr/>
          </p:nvSpPr>
          <p:spPr>
            <a:xfrm>
              <a:off x="118872" y="118872"/>
              <a:ext cx="731520" cy="7315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54582" y="154582"/>
              <a:ext cx="660100" cy="660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smtClean="0"/>
                <a:t> </a:t>
              </a:r>
              <a:endParaRPr lang="en-US" sz="31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29400" y="4470400"/>
            <a:ext cx="533400" cy="533400"/>
            <a:chOff x="118872" y="118872"/>
            <a:chExt cx="731520" cy="731520"/>
          </a:xfrm>
        </p:grpSpPr>
        <p:sp>
          <p:nvSpPr>
            <p:cNvPr id="14" name="Rounded Rectangle 13"/>
            <p:cNvSpPr/>
            <p:nvPr/>
          </p:nvSpPr>
          <p:spPr>
            <a:xfrm>
              <a:off x="118872" y="118872"/>
              <a:ext cx="731520" cy="73152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154582" y="154582"/>
              <a:ext cx="660100" cy="660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smtClean="0"/>
                <a:t> </a:t>
              </a:r>
              <a:endParaRPr lang="en-US" sz="3100" kern="1200"/>
            </a:p>
          </p:txBody>
        </p: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057400" y="4394200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6000" b="0" smtClean="0">
                <a:solidFill>
                  <a:schemeClr val="bg1"/>
                </a:solidFill>
              </a:rPr>
              <a:t>=</a:t>
            </a:r>
            <a:endParaRPr lang="en-GB" sz="6000" b="0" baseline="30000">
              <a:solidFill>
                <a:schemeClr val="bg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715000" y="4394200"/>
            <a:ext cx="60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6000" b="0" smtClean="0">
                <a:solidFill>
                  <a:schemeClr val="bg1"/>
                </a:solidFill>
              </a:rPr>
              <a:t>+</a:t>
            </a:r>
            <a:endParaRPr lang="en-GB" sz="6000" b="0" baseline="30000">
              <a:solidFill>
                <a:schemeClr val="bg1"/>
              </a:solidFill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457200" y="5516563"/>
            <a:ext cx="933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endParaRPr lang="en-GB" sz="3200" b="0" baseline="-25000" dirty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971800" y="5516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0" i="1" smtClean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smtClean="0">
                <a:solidFill>
                  <a:schemeClr val="bg1"/>
                </a:solidFill>
                <a:sym typeface="Symbol" charset="2"/>
              </a:rPr>
              <a:t>1</a:t>
            </a:r>
            <a:endParaRPr lang="en-GB" sz="3200" b="0" baseline="-2500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4114800" y="551656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endParaRPr lang="en-GB" sz="3200" b="0" baseline="-25000" dirty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6553200" y="5516563"/>
            <a:ext cx="68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0" i="1" smtClean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smtClean="0">
                <a:solidFill>
                  <a:schemeClr val="bg1"/>
                </a:solidFill>
                <a:sym typeface="Symbol" charset="2"/>
              </a:rPr>
              <a:t>2</a:t>
            </a:r>
            <a:endParaRPr lang="en-GB" sz="3200" b="0" baseline="-2500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7696200" y="5516563"/>
            <a:ext cx="76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endParaRPr lang="en-GB" sz="3200" b="0" baseline="-25000" dirty="0">
              <a:solidFill>
                <a:schemeClr val="bg1"/>
              </a:solidFill>
              <a:sym typeface="Symbol" charset="2"/>
            </a:endParaRPr>
          </a:p>
        </p:txBody>
      </p:sp>
      <p:graphicFrame>
        <p:nvGraphicFramePr>
          <p:cNvPr id="23" name="Diagram 22"/>
          <p:cNvGraphicFramePr/>
          <p:nvPr/>
        </p:nvGraphicFramePr>
        <p:xfrm>
          <a:off x="0" y="1104122"/>
          <a:ext cx="1828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Diagram 23"/>
          <p:cNvGraphicFramePr/>
          <p:nvPr/>
        </p:nvGraphicFramePr>
        <p:xfrm>
          <a:off x="4114800" y="1104122"/>
          <a:ext cx="1828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6629400" y="1104122"/>
          <a:ext cx="1828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57200" y="2957747"/>
            <a:ext cx="933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K</a:t>
            </a:r>
            <a:endParaRPr lang="en-GB" sz="3200" b="1" baseline="-25000" dirty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038600" y="2957747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= 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v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v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baseline="30000" dirty="0" smtClean="0">
                <a:solidFill>
                  <a:schemeClr val="bg1"/>
                </a:solidFill>
                <a:sym typeface="Symbol" charset="2"/>
              </a:rPr>
              <a:t>t</a:t>
            </a:r>
            <a:endParaRPr lang="en-GB" sz="3200" b="0" baseline="30000" dirty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553200" y="2952409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= 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v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v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baseline="30000" dirty="0" smtClean="0">
                <a:solidFill>
                  <a:schemeClr val="bg1"/>
                </a:solidFill>
                <a:sym typeface="Symbol" charset="2"/>
              </a:rPr>
              <a:t>t</a:t>
            </a:r>
            <a:endParaRPr lang="en-GB" sz="3200" b="0" baseline="30000" dirty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019800" y="2168892"/>
            <a:ext cx="609600" cy="8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6000" b="0" smtClean="0">
                <a:solidFill>
                  <a:schemeClr val="bg1"/>
                </a:solidFill>
              </a:rPr>
              <a:t>,</a:t>
            </a:r>
            <a:endParaRPr lang="en-GB" sz="6000" b="0" baseline="3000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905000" y="2018522"/>
            <a:ext cx="1676400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791478" y="2094722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GB" sz="2800" b="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800" b="0" dirty="0" smtClean="0">
                <a:solidFill>
                  <a:schemeClr val="bg1"/>
                </a:solidFill>
                <a:sym typeface="Symbol" charset="2"/>
              </a:rPr>
              <a:t>, </a:t>
            </a:r>
            <a:r>
              <a:rPr lang="en-GB" sz="2800" b="0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GB" sz="2800" b="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2800" b="0" dirty="0" smtClean="0">
                <a:solidFill>
                  <a:schemeClr val="bg1"/>
                </a:solidFill>
                <a:sym typeface="Symbol" charset="2"/>
              </a:rPr>
              <a:t>,</a:t>
            </a:r>
            <a:r>
              <a:rPr lang="en-GB" sz="2800" b="1" dirty="0" smtClean="0">
                <a:solidFill>
                  <a:schemeClr val="bg1"/>
                </a:solidFill>
                <a:sym typeface="Symbol" charset="2"/>
              </a:rPr>
              <a:t>v</a:t>
            </a:r>
            <a:r>
              <a:rPr lang="en-GB" sz="2800" b="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800" b="0" dirty="0" smtClean="0">
                <a:solidFill>
                  <a:schemeClr val="bg1"/>
                </a:solidFill>
                <a:sym typeface="Symbol" charset="2"/>
              </a:rPr>
              <a:t>, </a:t>
            </a:r>
            <a:r>
              <a:rPr lang="en-GB" sz="2800" b="1" dirty="0" smtClean="0">
                <a:solidFill>
                  <a:schemeClr val="bg1"/>
                </a:solidFill>
                <a:sym typeface="Symbol" charset="2"/>
              </a:rPr>
              <a:t>v</a:t>
            </a:r>
            <a:r>
              <a:rPr lang="en-GB" sz="2800" b="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endParaRPr lang="en-GB" sz="2800" b="0" baseline="30000" dirty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1791478" y="147702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 dirty="0" err="1" smtClean="0">
                <a:solidFill>
                  <a:schemeClr val="bg1"/>
                </a:solidFill>
                <a:sym typeface="Symbol"/>
              </a:rPr>
              <a:t>eig</a:t>
            </a:r>
            <a:r>
              <a:rPr lang="en-GB" sz="2800" b="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GB" sz="2800" b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GB" sz="2800" b="0" dirty="0" smtClean="0">
                <a:solidFill>
                  <a:schemeClr val="bg1"/>
                </a:solidFill>
                <a:sym typeface="Symbol"/>
              </a:rPr>
              <a:t>)</a:t>
            </a:r>
            <a:endParaRPr lang="en-GB" sz="2800" b="0" baseline="30000" dirty="0">
              <a:solidFill>
                <a:schemeClr val="bg1"/>
              </a:solidFill>
              <a:sym typeface="Symbol" charset="2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33600" y="6248400"/>
            <a:ext cx="533400" cy="533400"/>
            <a:chOff x="118872" y="118872"/>
            <a:chExt cx="731520" cy="731520"/>
          </a:xfrm>
        </p:grpSpPr>
        <p:sp>
          <p:nvSpPr>
            <p:cNvPr id="36" name="Rounded Rectangle 35"/>
            <p:cNvSpPr/>
            <p:nvPr/>
          </p:nvSpPr>
          <p:spPr>
            <a:xfrm>
              <a:off x="118872" y="118872"/>
              <a:ext cx="731520" cy="7315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54582" y="154582"/>
              <a:ext cx="660100" cy="660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smtClean="0"/>
                <a:t> </a:t>
              </a:r>
              <a:endParaRPr lang="en-US" sz="3100" kern="12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19261" y="6245288"/>
            <a:ext cx="533400" cy="533400"/>
            <a:chOff x="118872" y="118872"/>
            <a:chExt cx="731520" cy="731520"/>
          </a:xfrm>
        </p:grpSpPr>
        <p:sp>
          <p:nvSpPr>
            <p:cNvPr id="39" name="Rounded Rectangle 38"/>
            <p:cNvSpPr/>
            <p:nvPr/>
          </p:nvSpPr>
          <p:spPr>
            <a:xfrm>
              <a:off x="118872" y="118872"/>
              <a:ext cx="731520" cy="73152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154582" y="154582"/>
              <a:ext cx="660100" cy="660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kern="1200" smtClean="0"/>
                <a:t> </a:t>
              </a:r>
              <a:endParaRPr lang="en-US" sz="3100" kern="1200"/>
            </a:p>
          </p:txBody>
        </p:sp>
      </p:grp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2590800" y="6239919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 smtClean="0">
                <a:solidFill>
                  <a:schemeClr val="bg1"/>
                </a:solidFill>
                <a:sym typeface="Symbol"/>
              </a:rPr>
              <a:t>Small value</a:t>
            </a:r>
            <a:endParaRPr lang="en-GB" sz="2800" b="0" baseline="3000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42" name="Text Box 24"/>
          <p:cNvSpPr txBox="1">
            <a:spLocks noChangeArrowheads="1"/>
          </p:cNvSpPr>
          <p:nvPr/>
        </p:nvSpPr>
        <p:spPr bwMode="auto">
          <a:xfrm>
            <a:off x="5257800" y="6248400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0" smtClean="0">
                <a:solidFill>
                  <a:schemeClr val="bg1"/>
                </a:solidFill>
                <a:sym typeface="Symbol"/>
              </a:rPr>
              <a:t>Large value</a:t>
            </a:r>
            <a:endParaRPr lang="en-GB" sz="2800" b="0" baseline="3000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43" name="Left Brace 42"/>
          <p:cNvSpPr/>
          <p:nvPr/>
        </p:nvSpPr>
        <p:spPr bwMode="auto">
          <a:xfrm>
            <a:off x="3733800" y="1104122"/>
            <a:ext cx="685800" cy="1828800"/>
          </a:xfrm>
          <a:prstGeom prst="lef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Left Brace 43"/>
          <p:cNvSpPr/>
          <p:nvPr/>
        </p:nvSpPr>
        <p:spPr bwMode="auto">
          <a:xfrm rot="10800000">
            <a:off x="8153400" y="1104122"/>
            <a:ext cx="685800" cy="1828800"/>
          </a:xfrm>
          <a:prstGeom prst="leftBrac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Target Alignment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429000" y="1494913"/>
            <a:ext cx="1143000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</a:rPr>
              <a:t>ideal</a:t>
            </a:r>
            <a:endParaRPr lang="en-GB" sz="3200" b="0" baseline="30000" dirty="0">
              <a:solidFill>
                <a:schemeClr val="bg1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rot="2700000">
            <a:off x="4193523" y="783215"/>
            <a:ext cx="0" cy="6099048"/>
          </a:xfrm>
          <a:prstGeom prst="line">
            <a:avLst/>
          </a:prstGeom>
          <a:noFill/>
          <a:ln w="9525">
            <a:solidFill>
              <a:schemeClr val="bg1"/>
            </a:solidFill>
            <a:prstDash val="solid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Arc 11"/>
          <p:cNvSpPr/>
          <p:nvPr/>
        </p:nvSpPr>
        <p:spPr bwMode="auto">
          <a:xfrm rot="10800000">
            <a:off x="1329610" y="1945434"/>
            <a:ext cx="3505200" cy="2971800"/>
          </a:xfrm>
          <a:prstGeom prst="arc">
            <a:avLst>
              <a:gd name="adj1" fmla="val 16200000"/>
              <a:gd name="adj2" fmla="val 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cs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1447800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2400" b="0" i="1" smtClean="0">
                <a:solidFill>
                  <a:schemeClr val="bg1"/>
                </a:solidFill>
              </a:rPr>
              <a:t>d</a:t>
            </a:r>
            <a:r>
              <a:rPr lang="en-GB" sz="2400" b="0" baseline="-25000" smtClean="0">
                <a:solidFill>
                  <a:schemeClr val="bg1"/>
                </a:solidFill>
              </a:rPr>
              <a:t>1</a:t>
            </a:r>
            <a:r>
              <a:rPr lang="en-GB" sz="2400" b="0" smtClean="0">
                <a:solidFill>
                  <a:schemeClr val="bg1"/>
                </a:solidFill>
              </a:rPr>
              <a:t> =  1</a:t>
            </a:r>
            <a:endParaRPr lang="en-GB" sz="2400" b="0">
              <a:solidFill>
                <a:schemeClr val="bg1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19400" y="4793802"/>
            <a:ext cx="1447800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2400" b="0" i="1" smtClean="0">
                <a:solidFill>
                  <a:schemeClr val="bg1"/>
                </a:solidFill>
              </a:rPr>
              <a:t>d</a:t>
            </a:r>
            <a:r>
              <a:rPr lang="en-GB" sz="2400" b="0" baseline="-25000" smtClean="0">
                <a:solidFill>
                  <a:schemeClr val="bg1"/>
                </a:solidFill>
              </a:rPr>
              <a:t>2</a:t>
            </a:r>
            <a:r>
              <a:rPr lang="en-GB" sz="2400" b="0" smtClean="0">
                <a:solidFill>
                  <a:schemeClr val="bg1"/>
                </a:solidFill>
              </a:rPr>
              <a:t> =  1</a:t>
            </a:r>
            <a:endParaRPr lang="en-GB" sz="2400" b="0">
              <a:solidFill>
                <a:schemeClr val="bg1"/>
              </a:solidFill>
            </a:endParaRPr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H="1">
            <a:off x="2133600" y="2209800"/>
            <a:ext cx="2057400" cy="22860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1949450" y="4533122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206875" y="2057400"/>
            <a:ext cx="136525" cy="1365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524000" y="4648200"/>
            <a:ext cx="1143000" cy="49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</a:rPr>
              <a:t>opt</a:t>
            </a:r>
            <a:endParaRPr lang="en-GB" sz="3200" b="0" baseline="30000" dirty="0">
              <a:solidFill>
                <a:schemeClr val="bg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 rot="-2820000">
            <a:off x="2627224" y="2610436"/>
            <a:ext cx="1600200" cy="39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2400" b="0" smtClean="0">
                <a:solidFill>
                  <a:schemeClr val="bg1"/>
                </a:solidFill>
              </a:rPr>
              <a:t>Alignment</a:t>
            </a:r>
            <a:endParaRPr lang="en-GB" sz="2400" b="0">
              <a:solidFill>
                <a:schemeClr val="bg1"/>
              </a:solidFill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5072066" y="5286388"/>
            <a:ext cx="40719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= 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such that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aseline="30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aseline="30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= 1 </a:t>
            </a:r>
            <a:endParaRPr lang="en-GB" sz="3200" b="0" dirty="0">
              <a:solidFill>
                <a:schemeClr val="bg1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Target Alignment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Kernel Target Alignment [</a:t>
            </a:r>
            <a:r>
              <a:rPr lang="en-GB" sz="3200" b="0" dirty="0" err="1">
                <a:solidFill>
                  <a:schemeClr val="bg1"/>
                </a:solidFill>
              </a:rPr>
              <a:t>Cristianini</a:t>
            </a: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i="1" dirty="0">
                <a:solidFill>
                  <a:schemeClr val="bg1"/>
                </a:solidFill>
              </a:rPr>
              <a:t>et al.</a:t>
            </a:r>
            <a:r>
              <a:rPr lang="en-GB" sz="3200" b="0" dirty="0">
                <a:solidFill>
                  <a:schemeClr val="bg1"/>
                </a:solidFill>
              </a:rPr>
              <a:t> 2001]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Alignment</a:t>
            </a:r>
            <a:endParaRPr lang="en-GB" sz="3200" b="0" dirty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i="1" dirty="0">
                <a:solidFill>
                  <a:schemeClr val="bg1"/>
                </a:solidFill>
              </a:rPr>
              <a:t> A</a:t>
            </a:r>
            <a:r>
              <a:rPr lang="en-GB" sz="3200" b="0" dirty="0">
                <a:solidFill>
                  <a:schemeClr val="bg1"/>
                </a:solidFill>
              </a:rPr>
              <a:t>(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1</a:t>
            </a:r>
            <a:r>
              <a:rPr lang="en-GB" sz="3200" b="0" dirty="0">
                <a:solidFill>
                  <a:schemeClr val="bg1"/>
                </a:solidFill>
              </a:rPr>
              <a:t>,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</a:rPr>
              <a:t>) = &lt;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1</a:t>
            </a:r>
            <a:r>
              <a:rPr lang="en-GB" sz="3200" b="0" dirty="0">
                <a:solidFill>
                  <a:schemeClr val="bg1"/>
                </a:solidFill>
              </a:rPr>
              <a:t>,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</a:rPr>
              <a:t>&gt; / (&lt;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1</a:t>
            </a:r>
            <a:r>
              <a:rPr lang="en-GB" sz="3200" b="0" dirty="0">
                <a:solidFill>
                  <a:schemeClr val="bg1"/>
                </a:solidFill>
              </a:rPr>
              <a:t>,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1</a:t>
            </a:r>
            <a:r>
              <a:rPr lang="en-GB" sz="3200" b="0" dirty="0">
                <a:solidFill>
                  <a:schemeClr val="bg1"/>
                </a:solidFill>
              </a:rPr>
              <a:t>&gt;&lt;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</a:rPr>
              <a:t>,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</a:rPr>
              <a:t>&gt;)</a:t>
            </a:r>
            <a:r>
              <a:rPr lang="en-GB" sz="3200" b="0" baseline="30000" dirty="0">
                <a:solidFill>
                  <a:schemeClr val="bg1"/>
                </a:solidFill>
                <a:cs typeface="Times New Roman" pitchFamily="16" charset="0"/>
              </a:rPr>
              <a:t>½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where &lt;</a:t>
            </a:r>
            <a:r>
              <a:rPr lang="en-GB" sz="3200" b="1" dirty="0">
                <a:solidFill>
                  <a:schemeClr val="bg1"/>
                </a:solidFill>
                <a:cs typeface="Times New Roman" pitchFamily="16" charset="0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cs typeface="Times New Roman" pitchFamily="16" charset="0"/>
              </a:rPr>
              <a:t>1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,</a:t>
            </a:r>
            <a:r>
              <a:rPr lang="en-GB" sz="3200" b="1" dirty="0">
                <a:solidFill>
                  <a:schemeClr val="bg1"/>
                </a:solidFill>
                <a:cs typeface="Times New Roman" pitchFamily="16" charset="0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cs typeface="Times New Roman" pitchFamily="16" charset="0"/>
              </a:rPr>
              <a:t>2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&gt; = 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</a:t>
            </a:r>
            <a:r>
              <a:rPr lang="en-GB" sz="3200" b="0" i="1" baseline="-25000" dirty="0" err="1">
                <a:solidFill>
                  <a:schemeClr val="bg1"/>
                </a:solidFill>
                <a:cs typeface="Times New Roman" pitchFamily="16" charset="0"/>
              </a:rPr>
              <a:t>i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</a:t>
            </a:r>
            <a:r>
              <a:rPr lang="en-GB" sz="3200" b="0" i="1" baseline="-25000" dirty="0">
                <a:solidFill>
                  <a:schemeClr val="bg1"/>
                </a:solidFill>
                <a:cs typeface="Times New Roman" pitchFamily="16" charset="0"/>
              </a:rPr>
              <a:t>j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</a:t>
            </a:r>
            <a:r>
              <a:rPr lang="en-GB" sz="3200" i="1" dirty="0">
                <a:solidFill>
                  <a:schemeClr val="bg1"/>
                </a:solidFill>
                <a:cs typeface="Times New Roman" pitchFamily="16" charset="0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cs typeface="Times New Roman" pitchFamily="16" charset="0"/>
              </a:rPr>
              <a:t>1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(</a:t>
            </a:r>
            <a:r>
              <a:rPr lang="en-GB" sz="3200" b="1" dirty="0" err="1">
                <a:solidFill>
                  <a:schemeClr val="bg1"/>
                </a:solidFill>
                <a:cs typeface="Times New Roman" pitchFamily="16" charset="0"/>
              </a:rPr>
              <a:t>x</a:t>
            </a:r>
            <a:r>
              <a:rPr lang="en-GB" sz="3200" b="0" i="1" baseline="-25000" dirty="0" err="1">
                <a:solidFill>
                  <a:schemeClr val="bg1"/>
                </a:solidFill>
                <a:cs typeface="Times New Roman" pitchFamily="16" charset="0"/>
              </a:rPr>
              <a:t>i</a:t>
            </a:r>
            <a:r>
              <a:rPr lang="en-GB" sz="3200" b="0" dirty="0" err="1">
                <a:solidFill>
                  <a:schemeClr val="bg1"/>
                </a:solidFill>
                <a:cs typeface="Times New Roman" pitchFamily="16" charset="0"/>
              </a:rPr>
              <a:t>,</a:t>
            </a:r>
            <a:r>
              <a:rPr lang="en-GB" sz="3200" b="1" dirty="0" err="1">
                <a:solidFill>
                  <a:schemeClr val="bg1"/>
                </a:solidFill>
                <a:cs typeface="Times New Roman" pitchFamily="16" charset="0"/>
              </a:rPr>
              <a:t>x</a:t>
            </a:r>
            <a:r>
              <a:rPr lang="en-GB" sz="3200" b="0" i="1" baseline="-25000" dirty="0" err="1">
                <a:solidFill>
                  <a:schemeClr val="bg1"/>
                </a:solidFill>
                <a:cs typeface="Times New Roman" pitchFamily="16" charset="0"/>
              </a:rPr>
              <a:t>j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)</a:t>
            </a:r>
            <a:r>
              <a:rPr lang="en-GB" sz="3200" i="1" dirty="0">
                <a:solidFill>
                  <a:schemeClr val="bg1"/>
                </a:solidFill>
                <a:cs typeface="Times New Roman" pitchFamily="16" charset="0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cs typeface="Times New Roman" pitchFamily="16" charset="0"/>
              </a:rPr>
              <a:t>2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(</a:t>
            </a:r>
            <a:r>
              <a:rPr lang="en-GB" sz="3200" b="1" dirty="0" err="1">
                <a:solidFill>
                  <a:schemeClr val="bg1"/>
                </a:solidFill>
                <a:cs typeface="Times New Roman" pitchFamily="16" charset="0"/>
              </a:rPr>
              <a:t>x</a:t>
            </a:r>
            <a:r>
              <a:rPr lang="en-GB" sz="3200" b="0" i="1" baseline="-25000" dirty="0" err="1">
                <a:solidFill>
                  <a:schemeClr val="bg1"/>
                </a:solidFill>
                <a:cs typeface="Times New Roman" pitchFamily="16" charset="0"/>
              </a:rPr>
              <a:t>i</a:t>
            </a:r>
            <a:r>
              <a:rPr lang="en-GB" sz="3200" b="0" dirty="0" err="1">
                <a:solidFill>
                  <a:schemeClr val="bg1"/>
                </a:solidFill>
                <a:cs typeface="Times New Roman" pitchFamily="16" charset="0"/>
              </a:rPr>
              <a:t>,</a:t>
            </a:r>
            <a:r>
              <a:rPr lang="en-GB" sz="3200" b="1" dirty="0" err="1">
                <a:solidFill>
                  <a:schemeClr val="bg1"/>
                </a:solidFill>
                <a:cs typeface="Times New Roman" pitchFamily="16" charset="0"/>
              </a:rPr>
              <a:t>x</a:t>
            </a:r>
            <a:r>
              <a:rPr lang="en-GB" sz="3200" b="0" i="1" baseline="-25000" dirty="0" err="1">
                <a:solidFill>
                  <a:schemeClr val="bg1"/>
                </a:solidFill>
                <a:cs typeface="Times New Roman" pitchFamily="16" charset="0"/>
              </a:rPr>
              <a:t>j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Ideal Kernel: </a:t>
            </a:r>
            <a:r>
              <a:rPr lang="en-GB" sz="3200" b="1" dirty="0" err="1">
                <a:solidFill>
                  <a:schemeClr val="bg1"/>
                </a:solidFill>
              </a:rPr>
              <a:t>K</a:t>
            </a:r>
            <a:r>
              <a:rPr lang="en-GB" sz="3200" b="0" baseline="-25000" dirty="0" err="1">
                <a:solidFill>
                  <a:schemeClr val="bg1"/>
                </a:solidFill>
              </a:rPr>
              <a:t>ideal</a:t>
            </a:r>
            <a:r>
              <a:rPr lang="en-GB" sz="3200" b="0" dirty="0">
                <a:solidFill>
                  <a:schemeClr val="bg1"/>
                </a:solidFill>
              </a:rPr>
              <a:t> = </a:t>
            </a:r>
            <a:r>
              <a:rPr lang="en-GB" sz="3200" b="1" dirty="0" err="1" smtClean="0">
                <a:solidFill>
                  <a:schemeClr val="bg1"/>
                </a:solidFill>
              </a:rPr>
              <a:t>yy</a:t>
            </a:r>
            <a:r>
              <a:rPr lang="en-GB" sz="3200" b="0" baseline="30000" dirty="0" err="1" smtClean="0">
                <a:solidFill>
                  <a:schemeClr val="bg1"/>
                </a:solidFill>
              </a:rPr>
              <a:t>t</a:t>
            </a:r>
            <a:endParaRPr lang="en-GB" sz="3200" b="0" baseline="3000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Alignment to </a:t>
            </a:r>
            <a:r>
              <a:rPr lang="en-GB" sz="3200" b="0" dirty="0" smtClean="0">
                <a:solidFill>
                  <a:schemeClr val="bg1"/>
                </a:solidFill>
              </a:rPr>
              <a:t>Ideal </a:t>
            </a:r>
            <a:endParaRPr lang="en-GB" sz="3200" b="0" dirty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i="1" dirty="0">
                <a:solidFill>
                  <a:schemeClr val="bg1"/>
                </a:solidFill>
              </a:rPr>
              <a:t> </a:t>
            </a:r>
            <a:r>
              <a:rPr lang="en-GB" sz="3200" b="0" i="1" dirty="0" smtClean="0">
                <a:solidFill>
                  <a:schemeClr val="bg1"/>
                </a:solidFill>
              </a:rPr>
              <a:t>A</a:t>
            </a:r>
            <a:r>
              <a:rPr lang="en-GB" sz="3200" b="0" dirty="0" smtClean="0">
                <a:solidFill>
                  <a:schemeClr val="bg1"/>
                </a:solidFill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</a:rPr>
              <a:t>K</a:t>
            </a:r>
            <a:r>
              <a:rPr lang="en-GB" sz="3200" dirty="0" smtClean="0">
                <a:solidFill>
                  <a:schemeClr val="bg1"/>
                </a:solidFill>
              </a:rPr>
              <a:t>,</a:t>
            </a:r>
            <a:r>
              <a:rPr lang="en-GB" sz="3200" b="1" dirty="0" smtClean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K</a:t>
            </a:r>
            <a:r>
              <a:rPr lang="en-GB" sz="3200" baseline="-25000" dirty="0" err="1" smtClean="0">
                <a:solidFill>
                  <a:schemeClr val="bg1"/>
                </a:solidFill>
              </a:rPr>
              <a:t>ideal</a:t>
            </a:r>
            <a:r>
              <a:rPr lang="en-GB" sz="3200" b="0" dirty="0" smtClean="0">
                <a:solidFill>
                  <a:schemeClr val="bg1"/>
                </a:solidFill>
              </a:rPr>
              <a:t>) </a:t>
            </a:r>
            <a:r>
              <a:rPr lang="en-GB" sz="3200" b="0" dirty="0">
                <a:solidFill>
                  <a:schemeClr val="bg1"/>
                </a:solidFill>
              </a:rPr>
              <a:t>= &lt;</a:t>
            </a:r>
            <a:r>
              <a:rPr lang="en-GB" sz="3200" b="1" dirty="0" err="1" smtClean="0">
                <a:solidFill>
                  <a:schemeClr val="bg1"/>
                </a:solidFill>
              </a:rPr>
              <a:t>K</a:t>
            </a:r>
            <a:r>
              <a:rPr lang="en-GB" sz="3200" b="0" dirty="0" err="1" smtClean="0">
                <a:solidFill>
                  <a:schemeClr val="bg1"/>
                </a:solidFill>
              </a:rPr>
              <a:t>,</a:t>
            </a:r>
            <a:r>
              <a:rPr lang="en-GB" sz="3200" b="1" dirty="0" err="1" smtClean="0">
                <a:solidFill>
                  <a:schemeClr val="bg1"/>
                </a:solidFill>
              </a:rPr>
              <a:t>yy</a:t>
            </a:r>
            <a:r>
              <a:rPr lang="en-GB" sz="3200" b="0" baseline="30000" dirty="0" err="1" smtClean="0">
                <a:solidFill>
                  <a:schemeClr val="bg1"/>
                </a:solidFill>
              </a:rPr>
              <a:t>t</a:t>
            </a:r>
            <a:r>
              <a:rPr lang="en-GB" sz="3200" b="0" dirty="0" smtClean="0">
                <a:solidFill>
                  <a:schemeClr val="bg1"/>
                </a:solidFill>
              </a:rPr>
              <a:t>&gt; </a:t>
            </a:r>
            <a:r>
              <a:rPr lang="en-GB" sz="3200" b="0" dirty="0">
                <a:solidFill>
                  <a:schemeClr val="bg1"/>
                </a:solidFill>
              </a:rPr>
              <a:t>/ </a:t>
            </a:r>
            <a:r>
              <a:rPr lang="en-GB" sz="3200" b="0" i="1" dirty="0">
                <a:solidFill>
                  <a:schemeClr val="bg1"/>
                </a:solidFill>
              </a:rPr>
              <a:t>n</a:t>
            </a:r>
            <a:r>
              <a:rPr lang="en-GB" sz="3200" b="0" dirty="0">
                <a:solidFill>
                  <a:schemeClr val="bg1"/>
                </a:solidFill>
              </a:rPr>
              <a:t>&lt;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,</a:t>
            </a:r>
            <a:r>
              <a:rPr lang="en-GB" sz="3200" b="1" dirty="0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&gt;</a:t>
            </a:r>
            <a:r>
              <a:rPr lang="en-GB" sz="3200" b="0" baseline="30000" dirty="0">
                <a:solidFill>
                  <a:schemeClr val="bg1"/>
                </a:solidFill>
                <a:cs typeface="Times New Roman" pitchFamily="16" charset="0"/>
              </a:rPr>
              <a:t>½</a:t>
            </a:r>
            <a:endParaRPr lang="en-GB" sz="3200" b="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i="1" dirty="0">
                <a:solidFill>
                  <a:schemeClr val="bg1"/>
                </a:solidFill>
              </a:rPr>
              <a:t> </a:t>
            </a:r>
            <a:r>
              <a:rPr lang="en-GB" sz="3200" b="0" dirty="0">
                <a:solidFill>
                  <a:schemeClr val="bg1"/>
                </a:solidFill>
              </a:rPr>
              <a:t>Optimal </a:t>
            </a:r>
            <a:r>
              <a:rPr lang="en-GB" sz="3200" dirty="0" smtClean="0">
                <a:solidFill>
                  <a:schemeClr val="bg1"/>
                </a:solidFill>
              </a:rPr>
              <a:t>k</a:t>
            </a:r>
            <a:r>
              <a:rPr lang="en-GB" sz="3200" b="0" dirty="0" smtClean="0">
                <a:solidFill>
                  <a:schemeClr val="bg1"/>
                </a:solidFill>
              </a:rPr>
              <a:t>ernel</a:t>
            </a:r>
            <a:endParaRPr lang="en-GB" sz="3200" b="0" i="1" dirty="0">
              <a:solidFill>
                <a:schemeClr val="bg1"/>
              </a:solidFill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i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K</a:t>
            </a:r>
            <a:r>
              <a:rPr lang="en-GB" sz="3200" b="0" baseline="-25000" dirty="0" err="1">
                <a:solidFill>
                  <a:schemeClr val="bg1"/>
                </a:solidFill>
              </a:rPr>
              <a:t>opt</a:t>
            </a:r>
            <a:r>
              <a:rPr lang="en-GB" sz="3200" b="0" dirty="0">
                <a:solidFill>
                  <a:schemeClr val="bg1"/>
                </a:solidFill>
              </a:rPr>
              <a:t> = 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</a:t>
            </a:r>
            <a:r>
              <a:rPr lang="en-GB" sz="3200" b="0" i="1" baseline="-25000" dirty="0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i="1" dirty="0" err="1">
                <a:solidFill>
                  <a:schemeClr val="bg1"/>
                </a:solidFill>
              </a:rPr>
              <a:t>d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1" dirty="0" err="1">
                <a:solidFill>
                  <a:schemeClr val="bg1"/>
                </a:solidFill>
              </a:rPr>
              <a:t>K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 where </a:t>
            </a:r>
            <a:r>
              <a:rPr lang="en-GB" sz="3200" b="1" dirty="0" err="1">
                <a:solidFill>
                  <a:schemeClr val="bg1"/>
                </a:solidFill>
              </a:rPr>
              <a:t>K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 = </a:t>
            </a:r>
            <a:r>
              <a:rPr lang="en-GB" sz="3200" b="1" dirty="0" err="1" smtClean="0">
                <a:solidFill>
                  <a:schemeClr val="bg1"/>
                </a:solidFill>
              </a:rPr>
              <a:t>v</a:t>
            </a:r>
            <a:r>
              <a:rPr lang="en-GB" sz="3200" b="0" i="1" baseline="-25000" dirty="0" err="1" smtClean="0">
                <a:solidFill>
                  <a:schemeClr val="bg1"/>
                </a:solidFill>
              </a:rPr>
              <a:t>k</a:t>
            </a:r>
            <a:r>
              <a:rPr lang="en-GB" sz="3200" b="1" dirty="0" err="1" smtClean="0">
                <a:solidFill>
                  <a:schemeClr val="bg1"/>
                </a:solidFill>
              </a:rPr>
              <a:t>v</a:t>
            </a:r>
            <a:r>
              <a:rPr lang="en-GB" sz="3200" b="0" i="1" baseline="-25000" dirty="0" err="1" smtClean="0">
                <a:solidFill>
                  <a:schemeClr val="bg1"/>
                </a:solidFill>
              </a:rPr>
              <a:t>k</a:t>
            </a:r>
            <a:r>
              <a:rPr lang="en-GB" sz="3200" b="0" baseline="30000" dirty="0" err="1" smtClean="0">
                <a:solidFill>
                  <a:schemeClr val="bg1"/>
                </a:solidFill>
              </a:rPr>
              <a:t>t</a:t>
            </a:r>
            <a:r>
              <a:rPr lang="en-GB" sz="3200" b="0" dirty="0" smtClean="0">
                <a:solidFill>
                  <a:schemeClr val="bg1"/>
                </a:solidFill>
              </a:rPr>
              <a:t> </a:t>
            </a:r>
            <a:r>
              <a:rPr lang="en-GB" sz="3200" b="0" dirty="0">
                <a:solidFill>
                  <a:schemeClr val="bg1"/>
                </a:solidFill>
              </a:rPr>
              <a:t>(rank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Karush-Kuhn-Tucker (KKT) Conditions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If strong duality holds, then for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and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to be optimal the following KKT conditions must necessarily hold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feasibility :  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dirty="0" smtClean="0">
                <a:solidFill>
                  <a:schemeClr val="bg1"/>
                </a:solidFill>
              </a:rPr>
              <a:t>0 &amp;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h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0 for 1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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i="1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Dual feasibility :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  0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Stationarity : 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 = 0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Complimentary slackness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f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</a:t>
            </a:r>
            <a:r>
              <a:rPr lang="en-US" sz="3200" dirty="0" smtClean="0">
                <a:solidFill>
                  <a:schemeClr val="bg1"/>
                </a:solidFill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If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b="1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</a:t>
            </a:r>
            <a:r>
              <a:rPr lang="en-US" sz="3200" b="1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and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US" sz="3200" b="1" baseline="30000" dirty="0" smtClean="0">
                <a:solidFill>
                  <a:schemeClr val="bg1"/>
                </a:solidFill>
                <a:sym typeface="Symbol"/>
              </a:rPr>
              <a:t>+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satisfy the KKT conditions for a convex problem then they are optimal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Target Alignment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534400" cy="467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Kernel Target Alignment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Optimal Alignment</a:t>
            </a:r>
            <a:r>
              <a:rPr lang="en-GB" sz="3200" b="0" dirty="0" smtClean="0">
                <a:solidFill>
                  <a:schemeClr val="bg1"/>
                </a:solidFill>
              </a:rPr>
              <a:t>:</a:t>
            </a:r>
            <a:endParaRPr lang="en-GB" sz="3200" b="0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i="1" dirty="0">
                <a:solidFill>
                  <a:schemeClr val="bg1"/>
                </a:solidFill>
              </a:rPr>
              <a:t> A</a:t>
            </a:r>
            <a:r>
              <a:rPr lang="en-GB" sz="3200" b="0" dirty="0">
                <a:solidFill>
                  <a:schemeClr val="bg1"/>
                </a:solidFill>
              </a:rPr>
              <a:t>(</a:t>
            </a:r>
            <a:r>
              <a:rPr lang="en-GB" sz="3200" b="1" dirty="0" err="1">
                <a:solidFill>
                  <a:schemeClr val="bg1"/>
                </a:solidFill>
              </a:rPr>
              <a:t>K</a:t>
            </a:r>
            <a:r>
              <a:rPr lang="en-GB" sz="3200" b="0" baseline="-25000" dirty="0" err="1">
                <a:solidFill>
                  <a:schemeClr val="bg1"/>
                </a:solidFill>
              </a:rPr>
              <a:t>opt</a:t>
            </a:r>
            <a:r>
              <a:rPr lang="en-GB" sz="3200" b="0" dirty="0">
                <a:solidFill>
                  <a:schemeClr val="bg1"/>
                </a:solidFill>
              </a:rPr>
              <a:t>) =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 </a:t>
            </a:r>
            <a:r>
              <a:rPr lang="en-GB" sz="3200" b="0" i="1" dirty="0" err="1">
                <a:solidFill>
                  <a:schemeClr val="bg1"/>
                </a:solidFill>
              </a:rPr>
              <a:t>d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&lt;</a:t>
            </a:r>
            <a:r>
              <a:rPr lang="en-GB" sz="3200" b="1" dirty="0" err="1">
                <a:solidFill>
                  <a:schemeClr val="bg1"/>
                </a:solidFill>
              </a:rPr>
              <a:t>v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dirty="0" err="1">
                <a:solidFill>
                  <a:schemeClr val="bg1"/>
                </a:solidFill>
              </a:rPr>
              <a:t>,</a:t>
            </a:r>
            <a:r>
              <a:rPr lang="en-GB" sz="3200" b="1" dirty="0" err="1">
                <a:solidFill>
                  <a:schemeClr val="bg1"/>
                </a:solidFill>
              </a:rPr>
              <a:t>y</a:t>
            </a:r>
            <a:r>
              <a:rPr lang="en-GB" sz="3200" b="0" dirty="0">
                <a:solidFill>
                  <a:schemeClr val="bg1"/>
                </a:solidFill>
              </a:rPr>
              <a:t>&gt;</a:t>
            </a:r>
            <a:r>
              <a:rPr lang="en-GB" sz="3200" b="0" baseline="30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</a:rPr>
              <a:t> / </a:t>
            </a:r>
            <a:r>
              <a:rPr lang="en-GB" sz="3200" b="0" i="1" dirty="0">
                <a:solidFill>
                  <a:schemeClr val="bg1"/>
                </a:solidFill>
              </a:rPr>
              <a:t>n</a:t>
            </a:r>
            <a:r>
              <a:rPr lang="en-GB" sz="3200" b="0" dirty="0">
                <a:solidFill>
                  <a:schemeClr val="bg1"/>
                </a:solidFill>
              </a:rPr>
              <a:t>(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 </a:t>
            </a:r>
            <a:r>
              <a:rPr lang="en-GB" sz="3200" b="0" i="1" dirty="0">
                <a:solidFill>
                  <a:schemeClr val="bg1"/>
                </a:solidFill>
              </a:rPr>
              <a:t>d</a:t>
            </a:r>
            <a:r>
              <a:rPr lang="en-GB" sz="3200" b="0" i="1" baseline="-25000" dirty="0">
                <a:solidFill>
                  <a:schemeClr val="bg1"/>
                </a:solidFill>
              </a:rPr>
              <a:t>k</a:t>
            </a:r>
            <a:r>
              <a:rPr lang="en-GB" sz="3200" b="0" baseline="30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</a:rPr>
              <a:t>)</a:t>
            </a:r>
            <a:r>
              <a:rPr lang="en-GB" sz="3200" b="0" baseline="30000" dirty="0">
                <a:solidFill>
                  <a:schemeClr val="bg1"/>
                </a:solidFill>
                <a:cs typeface="Times New Roman" pitchFamily="16" charset="0"/>
              </a:rPr>
              <a:t>½</a:t>
            </a:r>
            <a:endParaRPr lang="en-GB" sz="3200" b="0" dirty="0">
              <a:solidFill>
                <a:schemeClr val="bg1"/>
              </a:solidFill>
              <a:cs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Assume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 </a:t>
            </a:r>
            <a:r>
              <a:rPr lang="en-GB" sz="3200" b="0" i="1" dirty="0">
                <a:solidFill>
                  <a:schemeClr val="bg1"/>
                </a:solidFill>
              </a:rPr>
              <a:t>d</a:t>
            </a:r>
            <a:r>
              <a:rPr lang="en-GB" sz="3200" b="0" i="1" baseline="-25000" dirty="0">
                <a:solidFill>
                  <a:schemeClr val="bg1"/>
                </a:solidFill>
              </a:rPr>
              <a:t>k</a:t>
            </a:r>
            <a:r>
              <a:rPr lang="en-GB" sz="3200" b="0" baseline="30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= </a:t>
            </a:r>
            <a:r>
              <a:rPr lang="en-GB" sz="3200" b="0" dirty="0" smtClean="0">
                <a:solidFill>
                  <a:schemeClr val="bg1"/>
                </a:solidFill>
                <a:cs typeface="Times New Roman" pitchFamily="16" charset="0"/>
              </a:rPr>
              <a:t>1</a:t>
            </a:r>
            <a:endParaRPr lang="en-GB" sz="3200" b="0" dirty="0">
              <a:solidFill>
                <a:schemeClr val="bg1"/>
              </a:solidFill>
              <a:cs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</a:t>
            </a:r>
            <a:r>
              <a:rPr lang="en-GB" sz="3200" b="0" dirty="0" err="1">
                <a:solidFill>
                  <a:schemeClr val="bg1"/>
                </a:solidFill>
                <a:cs typeface="Times New Roman" pitchFamily="16" charset="0"/>
              </a:rPr>
              <a:t>Lagrangian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i="1" dirty="0">
                <a:solidFill>
                  <a:schemeClr val="bg1"/>
                </a:solidFill>
                <a:cs typeface="Times New Roman" pitchFamily="16" charset="0"/>
              </a:rPr>
              <a:t> L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(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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,</a:t>
            </a:r>
            <a:r>
              <a:rPr lang="en-GB" sz="3200" b="1" dirty="0">
                <a:solidFill>
                  <a:schemeClr val="bg1"/>
                </a:solidFill>
                <a:cs typeface="Times New Roman" pitchFamily="16" charset="0"/>
              </a:rPr>
              <a:t>d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) =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 </a:t>
            </a:r>
            <a:r>
              <a:rPr lang="en-GB" sz="3200" b="0" i="1" dirty="0" err="1">
                <a:solidFill>
                  <a:schemeClr val="bg1"/>
                </a:solidFill>
              </a:rPr>
              <a:t>d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&lt;</a:t>
            </a:r>
            <a:r>
              <a:rPr lang="en-GB" sz="3200" b="1" dirty="0" err="1">
                <a:solidFill>
                  <a:schemeClr val="bg1"/>
                </a:solidFill>
              </a:rPr>
              <a:t>v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dirty="0" err="1">
                <a:solidFill>
                  <a:schemeClr val="bg1"/>
                </a:solidFill>
              </a:rPr>
              <a:t>,</a:t>
            </a:r>
            <a:r>
              <a:rPr lang="en-GB" sz="3200" b="1" dirty="0" err="1">
                <a:solidFill>
                  <a:schemeClr val="bg1"/>
                </a:solidFill>
              </a:rPr>
              <a:t>y</a:t>
            </a:r>
            <a:r>
              <a:rPr lang="en-GB" sz="3200" b="0" dirty="0">
                <a:solidFill>
                  <a:schemeClr val="bg1"/>
                </a:solidFill>
              </a:rPr>
              <a:t>&gt;</a:t>
            </a:r>
            <a:r>
              <a:rPr lang="en-GB" sz="3200" b="0" baseline="30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– 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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(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 </a:t>
            </a:r>
            <a:r>
              <a:rPr lang="en-GB" sz="3200" b="0" i="1" dirty="0">
                <a:solidFill>
                  <a:schemeClr val="bg1"/>
                </a:solidFill>
              </a:rPr>
              <a:t>d</a:t>
            </a:r>
            <a:r>
              <a:rPr lang="en-GB" sz="3200" b="0" i="1" baseline="-25000" dirty="0">
                <a:solidFill>
                  <a:schemeClr val="bg1"/>
                </a:solidFill>
              </a:rPr>
              <a:t>k</a:t>
            </a:r>
            <a:r>
              <a:rPr lang="en-GB" sz="3200" b="0" baseline="30000" dirty="0">
                <a:solidFill>
                  <a:schemeClr val="bg1"/>
                </a:solidFill>
              </a:rPr>
              <a:t>2</a:t>
            </a: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– 1</a:t>
            </a:r>
            <a:r>
              <a:rPr lang="en-GB" sz="3200" b="0" dirty="0" smtClean="0">
                <a:solidFill>
                  <a:schemeClr val="bg1"/>
                </a:solidFill>
                <a:cs typeface="Times New Roman" pitchFamily="16" charset="0"/>
              </a:rPr>
              <a:t>)</a:t>
            </a:r>
            <a:endParaRPr lang="en-GB" sz="3200" b="0" dirty="0">
              <a:solidFill>
                <a:schemeClr val="bg1"/>
              </a:solidFill>
              <a:cs typeface="Times New Roman" pitchFamily="16" charset="0"/>
            </a:endParaRPr>
          </a:p>
          <a:p>
            <a:pPr lvl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cs typeface="Times New Roman" pitchFamily="16" charset="0"/>
              </a:rPr>
              <a:t> Optimal weights: </a:t>
            </a:r>
            <a:r>
              <a:rPr lang="en-GB" sz="3200" b="0" i="1" dirty="0" err="1">
                <a:solidFill>
                  <a:schemeClr val="bg1"/>
                </a:solidFill>
              </a:rPr>
              <a:t>d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i="1" baseline="-25000" dirty="0">
                <a:solidFill>
                  <a:schemeClr val="bg1"/>
                </a:solidFill>
              </a:rPr>
              <a:t> 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</a:t>
            </a:r>
            <a:r>
              <a:rPr lang="en-GB" sz="3200" b="0" baseline="-25000" dirty="0">
                <a:solidFill>
                  <a:schemeClr val="bg1"/>
                </a:solidFill>
              </a:rPr>
              <a:t> </a:t>
            </a:r>
            <a:r>
              <a:rPr lang="en-GB" sz="3200" b="0" i="1" baseline="-25000" dirty="0">
                <a:solidFill>
                  <a:schemeClr val="bg1"/>
                </a:solidFill>
              </a:rPr>
              <a:t> </a:t>
            </a:r>
            <a:r>
              <a:rPr lang="en-GB" sz="3200" b="0" dirty="0">
                <a:solidFill>
                  <a:schemeClr val="bg1"/>
                </a:solidFill>
              </a:rPr>
              <a:t>&lt;</a:t>
            </a:r>
            <a:r>
              <a:rPr lang="en-GB" sz="3200" b="1" dirty="0" err="1" smtClean="0">
                <a:solidFill>
                  <a:schemeClr val="bg1"/>
                </a:solidFill>
              </a:rPr>
              <a:t>v</a:t>
            </a:r>
            <a:r>
              <a:rPr lang="en-GB" sz="3200" b="0" i="1" baseline="-25000" dirty="0" err="1" smtClean="0">
                <a:solidFill>
                  <a:schemeClr val="bg1"/>
                </a:solidFill>
              </a:rPr>
              <a:t>k</a:t>
            </a:r>
            <a:r>
              <a:rPr lang="en-GB" sz="3200" b="0" dirty="0" err="1" smtClean="0">
                <a:solidFill>
                  <a:schemeClr val="bg1"/>
                </a:solidFill>
              </a:rPr>
              <a:t>,</a:t>
            </a:r>
            <a:r>
              <a:rPr lang="en-GB" sz="3200" b="1" dirty="0" err="1" smtClean="0">
                <a:solidFill>
                  <a:schemeClr val="bg1"/>
                </a:solidFill>
              </a:rPr>
              <a:t>y</a:t>
            </a:r>
            <a:r>
              <a:rPr lang="en-GB" sz="3200" b="0" dirty="0" smtClean="0">
                <a:solidFill>
                  <a:schemeClr val="bg1"/>
                </a:solidFill>
              </a:rPr>
              <a:t>&gt;</a:t>
            </a:r>
            <a:r>
              <a:rPr lang="en-GB" sz="3200" b="0" baseline="30000" dirty="0" smtClean="0">
                <a:solidFill>
                  <a:schemeClr val="bg1"/>
                </a:solidFill>
              </a:rPr>
              <a:t>2</a:t>
            </a:r>
            <a:endParaRPr lang="en-GB" sz="3200" b="0" dirty="0">
              <a:solidFill>
                <a:schemeClr val="bg1"/>
              </a:solidFill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Target Alignment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5344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One of the first papers to propose kernel learning.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</a:rPr>
              <a:t> Established taking linear combinations of base kernels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E</a:t>
            </a:r>
            <a:r>
              <a:rPr lang="en-GB" sz="3200" b="0" dirty="0" smtClean="0">
                <a:solidFill>
                  <a:schemeClr val="bg1"/>
                </a:solidFill>
              </a:rPr>
              <a:t>fficient algorithm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</a:rPr>
              <a:t> Formulation based on </a:t>
            </a:r>
            <a:r>
              <a:rPr lang="en-GB" sz="3200" b="0" i="1" dirty="0" smtClean="0">
                <a:solidFill>
                  <a:schemeClr val="bg1"/>
                </a:solidFill>
              </a:rPr>
              <a:t>l</a:t>
            </a:r>
            <a:r>
              <a:rPr lang="en-GB" sz="3200" b="0" baseline="-25000" dirty="0" smtClean="0">
                <a:solidFill>
                  <a:schemeClr val="bg1"/>
                </a:solidFill>
              </a:rPr>
              <a:t>2</a:t>
            </a:r>
            <a:r>
              <a:rPr lang="en-GB" sz="3200" b="0" dirty="0" smtClean="0">
                <a:solidFill>
                  <a:schemeClr val="bg1"/>
                </a:solidFill>
              </a:rPr>
              <a:t> regularization.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  <a:cs typeface="Times New Roman" pitchFamily="16" charset="0"/>
              </a:rPr>
              <a:t> Some generalisation bounds have been given but the task is not directly related to classification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  <a:cs typeface="Times New Roman" pitchFamily="16" charset="0"/>
              </a:rPr>
              <a:t> Does not easily generalize to other loss functions</a:t>
            </a:r>
            <a:endParaRPr lang="en-GB" sz="3200" b="0" dirty="0">
              <a:solidFill>
                <a:schemeClr val="bg1"/>
              </a:solidFill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Brute Force Search Over 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6049963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= 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1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1148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2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3" name="Oval 49"/>
          <p:cNvSpPr>
            <a:spLocks noChangeArrowheads="1"/>
          </p:cNvSpPr>
          <p:nvPr/>
        </p:nvSpPr>
        <p:spPr bwMode="auto">
          <a:xfrm>
            <a:off x="5105400" y="2758440"/>
            <a:ext cx="137160" cy="1371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242560" y="237297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 = 0.5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0.5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Brute Force Search Over 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6049963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= 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1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1148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2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1" name="Oval 49"/>
          <p:cNvSpPr>
            <a:spLocks noChangeArrowheads="1"/>
          </p:cNvSpPr>
          <p:nvPr/>
        </p:nvSpPr>
        <p:spPr bwMode="auto">
          <a:xfrm>
            <a:off x="4267200" y="1833265"/>
            <a:ext cx="137160" cy="1371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738314" y="14478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 = – 0.1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0.8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13" name="Oval 49"/>
          <p:cNvSpPr>
            <a:spLocks noChangeArrowheads="1"/>
          </p:cNvSpPr>
          <p:nvPr/>
        </p:nvSpPr>
        <p:spPr bwMode="auto">
          <a:xfrm>
            <a:off x="5105400" y="2758440"/>
            <a:ext cx="137160" cy="1371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242560" y="237297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 = 0.5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0.5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Brute Force Search Over </a:t>
            </a:r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6049963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= 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1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1148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2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1" name="Oval 49"/>
          <p:cNvSpPr>
            <a:spLocks noChangeArrowheads="1"/>
          </p:cNvSpPr>
          <p:nvPr/>
        </p:nvSpPr>
        <p:spPr bwMode="auto">
          <a:xfrm>
            <a:off x="4267200" y="1833265"/>
            <a:ext cx="137160" cy="1371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1738314" y="14478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 = – 0.1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0.8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13" name="Oval 49"/>
          <p:cNvSpPr>
            <a:spLocks noChangeArrowheads="1"/>
          </p:cNvSpPr>
          <p:nvPr/>
        </p:nvSpPr>
        <p:spPr bwMode="auto">
          <a:xfrm>
            <a:off x="5105400" y="2758440"/>
            <a:ext cx="137160" cy="1371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242560" y="2372975"/>
            <a:ext cx="4114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 = 0.5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0.5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15" name="Oval 49"/>
          <p:cNvSpPr>
            <a:spLocks noChangeArrowheads="1"/>
          </p:cNvSpPr>
          <p:nvPr/>
        </p:nvSpPr>
        <p:spPr bwMode="auto">
          <a:xfrm>
            <a:off x="7559040" y="4130040"/>
            <a:ext cx="137160" cy="13716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5019700" y="3733801"/>
            <a:ext cx="312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 = 1.2 </a:t>
            </a:r>
            <a:r>
              <a:rPr lang="en-GB" sz="2400" b="1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– 0.3 </a:t>
            </a: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SDP-MKL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6049963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= 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1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1148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2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6781800" y="3733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dirty="0">
                <a:solidFill>
                  <a:schemeClr val="bg1"/>
                </a:solidFill>
                <a:sym typeface="Symbol" charset="2"/>
              </a:rPr>
              <a:t> ≥ 0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(SDP)</a:t>
            </a: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410200" y="26670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  <a:sym typeface="Symbol" charset="2"/>
              </a:rPr>
              <a:t> </a:t>
            </a: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i="1" baseline="-2500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>
                <a:solidFill>
                  <a:schemeClr val="bg1"/>
                </a:solidFill>
                <a:sym typeface="Symbol" charset="2"/>
              </a:rPr>
              <a:t>= 1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5395913" y="4876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  <a:sym typeface="Symbol" charset="2"/>
              </a:rPr>
              <a:t>Lanckriet </a:t>
            </a:r>
            <a:r>
              <a:rPr lang="en-GB" sz="2400" b="0" i="1">
                <a:solidFill>
                  <a:schemeClr val="bg1"/>
                </a:solidFill>
                <a:sym typeface="Symbol" charset="2"/>
              </a:rPr>
              <a:t>et al</a:t>
            </a:r>
            <a:r>
              <a:rPr lang="en-GB" sz="2400" b="0">
                <a:solidFill>
                  <a:schemeClr val="bg1"/>
                </a:solidFill>
                <a:sym typeface="Symbol" charset="2"/>
              </a:rPr>
              <a:t>.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62000" y="1371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NP Hard Region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 flipV="1">
            <a:off x="3733800" y="1219200"/>
            <a:ext cx="838200" cy="2209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rot="-2700000" flipH="1" flipV="1">
            <a:off x="5734050" y="2368550"/>
            <a:ext cx="1447800" cy="3810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36"/>
          <p:cNvSpPr>
            <a:spLocks noChangeAspect="1" noChangeShapeType="1"/>
          </p:cNvSpPr>
          <p:nvPr/>
        </p:nvSpPr>
        <p:spPr bwMode="auto">
          <a:xfrm rot="-2700000">
            <a:off x="5332413" y="803275"/>
            <a:ext cx="0" cy="42513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 flipV="1">
            <a:off x="3924300" y="1219200"/>
            <a:ext cx="1219200" cy="533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31"/>
          <p:cNvSpPr>
            <a:spLocks noChangeAspect="1" noChangeShapeType="1"/>
          </p:cNvSpPr>
          <p:nvPr/>
        </p:nvSpPr>
        <p:spPr bwMode="auto">
          <a:xfrm flipV="1">
            <a:off x="6019800" y="2952750"/>
            <a:ext cx="2590800" cy="11334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32"/>
          <p:cNvSpPr>
            <a:spLocks noChangeAspect="1" noChangeShapeType="1"/>
          </p:cNvSpPr>
          <p:nvPr/>
        </p:nvSpPr>
        <p:spPr bwMode="auto">
          <a:xfrm flipV="1">
            <a:off x="4143375" y="1335088"/>
            <a:ext cx="2257425" cy="993775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33"/>
          <p:cNvSpPr>
            <a:spLocks noChangeAspect="1" noChangeShapeType="1"/>
          </p:cNvSpPr>
          <p:nvPr/>
        </p:nvSpPr>
        <p:spPr bwMode="auto">
          <a:xfrm flipV="1">
            <a:off x="6948488" y="3802063"/>
            <a:ext cx="1585912" cy="69373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34"/>
          <p:cNvSpPr>
            <a:spLocks noChangeAspect="1" noChangeShapeType="1"/>
          </p:cNvSpPr>
          <p:nvPr/>
        </p:nvSpPr>
        <p:spPr bwMode="auto">
          <a:xfrm flipV="1">
            <a:off x="4467225" y="1544638"/>
            <a:ext cx="3609975" cy="1579562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35"/>
          <p:cNvSpPr>
            <a:spLocks noChangeAspect="1" noChangeShapeType="1"/>
          </p:cNvSpPr>
          <p:nvPr/>
        </p:nvSpPr>
        <p:spPr bwMode="auto">
          <a:xfrm flipV="1">
            <a:off x="5105400" y="2205038"/>
            <a:ext cx="3352800" cy="146685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47"/>
          <p:cNvSpPr>
            <a:spLocks noChangeShapeType="1"/>
          </p:cNvSpPr>
          <p:nvPr/>
        </p:nvSpPr>
        <p:spPr bwMode="auto">
          <a:xfrm>
            <a:off x="6477000" y="4038600"/>
            <a:ext cx="0" cy="838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SDP-MKL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43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SDP-MKL [Lanckriet </a:t>
            </a:r>
            <a:r>
              <a:rPr lang="en-GB" sz="3200" b="0" i="1" dirty="0">
                <a:solidFill>
                  <a:schemeClr val="bg1"/>
                </a:solidFill>
              </a:rPr>
              <a:t>et al.</a:t>
            </a:r>
            <a:r>
              <a:rPr lang="en-GB" sz="3200" b="0" dirty="0">
                <a:solidFill>
                  <a:schemeClr val="bg1"/>
                </a:solidFill>
              </a:rPr>
              <a:t> 2002</a:t>
            </a:r>
            <a:r>
              <a:rPr lang="en-GB" sz="3200" b="0" dirty="0" smtClean="0">
                <a:solidFill>
                  <a:schemeClr val="bg1"/>
                </a:solidFill>
              </a:rPr>
              <a:t>]</a:t>
            </a:r>
            <a:endParaRPr lang="en-GB" sz="3200" b="0" dirty="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Minimise </a:t>
            </a:r>
            <a:r>
              <a:rPr lang="en-US" sz="3200" b="0" dirty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½</a:t>
            </a:r>
            <a:r>
              <a:rPr lang="en-GB" sz="3200" b="1" dirty="0" err="1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b="0" baseline="30000" dirty="0" err="1">
                <a:solidFill>
                  <a:schemeClr val="bg1"/>
                </a:solidFill>
                <a:sym typeface="Symbol" charset="2"/>
              </a:rPr>
              <a:t>t</a:t>
            </a:r>
            <a:r>
              <a:rPr lang="en-GB" sz="3200" b="1" dirty="0" err="1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C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</a:t>
            </a:r>
            <a:r>
              <a:rPr lang="en-GB" sz="3200" b="0" i="1" baseline="-25000" dirty="0" err="1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b="0" i="1" dirty="0" err="1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b="0" i="1" baseline="-25000" dirty="0" err="1">
                <a:solidFill>
                  <a:schemeClr val="bg1"/>
                </a:solidFill>
                <a:sym typeface="Symbol" charset="2"/>
              </a:rPr>
              <a:t>i</a:t>
            </a:r>
            <a:endParaRPr lang="en-GB" sz="3200" b="0" dirty="0">
              <a:solidFill>
                <a:schemeClr val="bg1"/>
              </a:solidFill>
              <a:sym typeface="Symbol" charset="2"/>
            </a:endParaRPr>
          </a:p>
          <a:p>
            <a:pPr lvl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Subject to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i="1" dirty="0" err="1">
                <a:solidFill>
                  <a:schemeClr val="bg1"/>
                </a:solidFill>
                <a:sym typeface="Symbol" charset="2"/>
              </a:rPr>
              <a:t>y</a:t>
            </a:r>
            <a:r>
              <a:rPr lang="en-GB" sz="3200" b="0" i="1" baseline="-25000" dirty="0" err="1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[</a:t>
            </a:r>
            <a:r>
              <a:rPr lang="en-GB" sz="3200" b="1" dirty="0" err="1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b="0" baseline="30000" dirty="0" err="1">
                <a:solidFill>
                  <a:schemeClr val="bg1"/>
                </a:solidFill>
                <a:sym typeface="Symbol" charset="2"/>
              </a:rPr>
              <a:t>t</a:t>
            </a:r>
            <a:r>
              <a:rPr lang="en-GB" sz="3200" b="1" dirty="0" err="1">
                <a:solidFill>
                  <a:schemeClr val="bg1"/>
                </a:solidFill>
                <a:sym typeface="Symbol" charset="2"/>
              </a:rPr>
              <a:t></a:t>
            </a:r>
            <a:r>
              <a:rPr lang="en-GB" sz="3200" b="1" baseline="-25000" dirty="0" err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(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x</a:t>
            </a:r>
            <a:r>
              <a:rPr lang="en-GB" sz="3200" b="0" i="1" baseline="-25000" dirty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)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b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] ≥ 1 –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b="0" i="1" baseline="-25000" dirty="0" err="1">
                <a:solidFill>
                  <a:schemeClr val="bg1"/>
                </a:solidFill>
                <a:sym typeface="Symbol" charset="2"/>
              </a:rPr>
              <a:t>i</a:t>
            </a:r>
            <a:endParaRPr lang="en-GB" sz="3200" b="0" i="1" baseline="-25000" dirty="0">
              <a:solidFill>
                <a:schemeClr val="bg1"/>
              </a:solidFill>
              <a:sym typeface="Symbol" charset="2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b="0" i="1" baseline="-25000" dirty="0" err="1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≥ 0</a:t>
            </a: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= </a:t>
            </a:r>
            <a:r>
              <a:rPr lang="en-GB" sz="3200" b="0" i="1" baseline="-25000" dirty="0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i="1" dirty="0" err="1">
                <a:solidFill>
                  <a:schemeClr val="bg1"/>
                </a:solidFill>
              </a:rPr>
              <a:t>d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1" dirty="0" err="1">
                <a:solidFill>
                  <a:schemeClr val="bg1"/>
                </a:solidFill>
              </a:rPr>
              <a:t>K</a:t>
            </a:r>
            <a:r>
              <a:rPr lang="en-GB" sz="3200" b="0" i="1" baseline="-25000" dirty="0" err="1">
                <a:solidFill>
                  <a:schemeClr val="bg1"/>
                </a:solidFill>
              </a:rPr>
              <a:t>k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≥ 0 (positive semi-definite)</a:t>
            </a:r>
            <a:endParaRPr lang="en-GB" sz="3200" b="0" dirty="0">
              <a:solidFill>
                <a:schemeClr val="bg1"/>
              </a:solidFill>
              <a:sym typeface="Symbol" charset="2"/>
            </a:endParaRPr>
          </a:p>
          <a:p>
            <a:pPr lvl="2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trace(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) = 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constant</a:t>
            </a:r>
            <a:endParaRPr lang="en-GB" sz="3200" b="0" dirty="0">
              <a:solidFill>
                <a:schemeClr val="bg1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SDP-MKL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423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Optimises an appropriate cost function depending on the task at hand</a:t>
            </a:r>
            <a:endParaRPr lang="en-GB" sz="3200" b="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Other loss functions possible (square hinge, 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KTA, regression, etc)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The optimisation involved is an SDP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The optimization reduces to a QCQP if 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0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Sparse kernel weights are learnt in the QCQP formulation</a:t>
            </a:r>
            <a:endParaRPr lang="en-GB" sz="3200" b="0" dirty="0">
              <a:solidFill>
                <a:schemeClr val="bg1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Improving SDP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72000" y="1219200"/>
            <a:ext cx="0" cy="5181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5400000">
            <a:off x="4572000" y="-533400"/>
            <a:ext cx="0" cy="79248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6049963"/>
            <a:ext cx="4114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 err="1" smtClean="0">
                <a:solidFill>
                  <a:schemeClr val="bg1"/>
                </a:solidFill>
                <a:sym typeface="Symbol" charset="2"/>
              </a:rPr>
              <a:t>opt</a:t>
            </a:r>
            <a:r>
              <a:rPr lang="en-GB" sz="3200" b="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= 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b="0" i="1" dirty="0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="0" dirty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="0" baseline="-25000" dirty="0">
                <a:solidFill>
                  <a:schemeClr val="bg1"/>
                </a:solidFill>
                <a:sym typeface="Symbol" charset="2"/>
              </a:rPr>
              <a:t>2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458200" y="3276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1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4114800" y="990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baseline="-25000">
                <a:solidFill>
                  <a:schemeClr val="bg1"/>
                </a:solidFill>
                <a:sym typeface="Symbol" charset="2"/>
              </a:rPr>
              <a:t>2</a:t>
            </a:r>
            <a:endParaRPr lang="en-GB" sz="2400" b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7" name="Text Box 38"/>
          <p:cNvSpPr txBox="1">
            <a:spLocks noChangeArrowheads="1"/>
          </p:cNvSpPr>
          <p:nvPr/>
        </p:nvSpPr>
        <p:spPr bwMode="auto">
          <a:xfrm>
            <a:off x="6572264" y="3733800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dirty="0">
                <a:solidFill>
                  <a:schemeClr val="bg1"/>
                </a:solidFill>
                <a:sym typeface="Symbol" charset="2"/>
              </a:rPr>
              <a:t> ≥ 0</a:t>
            </a: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 (</a:t>
            </a:r>
            <a:r>
              <a:rPr lang="en-GB" sz="2400" b="0" dirty="0" smtClean="0">
                <a:solidFill>
                  <a:schemeClr val="bg1"/>
                </a:solidFill>
                <a:sym typeface="Symbol" charset="2"/>
              </a:rPr>
              <a:t>SDP Region)</a:t>
            </a:r>
            <a:endParaRPr lang="en-GB" sz="2400" b="0" dirty="0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/>
        </p:nvSpPr>
        <p:spPr bwMode="auto">
          <a:xfrm>
            <a:off x="5410200" y="2667000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  <a:sym typeface="Symbol" charset="2"/>
              </a:rPr>
              <a:t> </a:t>
            </a:r>
            <a:r>
              <a:rPr lang="en-GB" sz="2400" b="0" i="1">
                <a:solidFill>
                  <a:schemeClr val="bg1"/>
                </a:solidFill>
                <a:sym typeface="Symbol" charset="2"/>
              </a:rPr>
              <a:t>d</a:t>
            </a:r>
            <a:r>
              <a:rPr lang="en-GB" sz="2400" b="0" i="1" baseline="-2500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2400" b="0">
                <a:solidFill>
                  <a:schemeClr val="bg1"/>
                </a:solidFill>
                <a:sym typeface="Symbol" charset="2"/>
              </a:rPr>
              <a:t>= 1</a:t>
            </a:r>
          </a:p>
        </p:txBody>
      </p:sp>
      <p:sp>
        <p:nvSpPr>
          <p:cNvPr id="20" name="Text Box 29"/>
          <p:cNvSpPr txBox="1">
            <a:spLocks noChangeArrowheads="1"/>
          </p:cNvSpPr>
          <p:nvPr/>
        </p:nvSpPr>
        <p:spPr bwMode="auto">
          <a:xfrm>
            <a:off x="762000" y="13716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 dirty="0">
                <a:solidFill>
                  <a:schemeClr val="bg1"/>
                </a:solidFill>
                <a:sym typeface="Symbol" charset="2"/>
              </a:rPr>
              <a:t>NP Hard Region</a:t>
            </a: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H="1" flipV="1">
            <a:off x="3733800" y="1219200"/>
            <a:ext cx="838200" cy="2209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rot="-2700000" flipH="1" flipV="1">
            <a:off x="5734050" y="2368550"/>
            <a:ext cx="1447800" cy="38100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685800" y="2057400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0">
                <a:solidFill>
                  <a:schemeClr val="bg1"/>
                </a:solidFill>
                <a:sym typeface="Symbol" charset="2"/>
              </a:rPr>
              <a:t>Bach </a:t>
            </a:r>
            <a:r>
              <a:rPr lang="en-GB" sz="2400" b="0" i="1">
                <a:solidFill>
                  <a:schemeClr val="bg1"/>
                </a:solidFill>
                <a:sym typeface="Symbol" charset="2"/>
              </a:rPr>
              <a:t>et al</a:t>
            </a:r>
            <a:r>
              <a:rPr lang="en-GB" sz="2400" b="0">
                <a:solidFill>
                  <a:schemeClr val="bg1"/>
                </a:solidFill>
                <a:sym typeface="Symbol" charset="2"/>
              </a:rPr>
              <a:t>. Sonnenberg </a:t>
            </a:r>
            <a:r>
              <a:rPr lang="en-GB" sz="2400" b="0" i="1">
                <a:solidFill>
                  <a:schemeClr val="bg1"/>
                </a:solidFill>
                <a:sym typeface="Symbol" charset="2"/>
              </a:rPr>
              <a:t>et al</a:t>
            </a:r>
            <a:r>
              <a:rPr lang="en-GB" sz="2400" b="0">
                <a:solidFill>
                  <a:schemeClr val="bg1"/>
                </a:solidFill>
                <a:sym typeface="Symbol" charset="2"/>
              </a:rPr>
              <a:t>. Rakotomamonjy </a:t>
            </a:r>
            <a:r>
              <a:rPr lang="en-GB" sz="2400" b="0" i="1">
                <a:solidFill>
                  <a:schemeClr val="bg1"/>
                </a:solidFill>
                <a:sym typeface="Symbol" charset="2"/>
              </a:rPr>
              <a:t>et al</a:t>
            </a:r>
            <a:r>
              <a:rPr lang="en-GB" sz="2400" b="0">
                <a:solidFill>
                  <a:schemeClr val="bg1"/>
                </a:solidFill>
                <a:sym typeface="Symbol" charset="2"/>
              </a:rPr>
              <a:t>.</a:t>
            </a:r>
          </a:p>
        </p:txBody>
      </p:sp>
      <p:sp>
        <p:nvSpPr>
          <p:cNvPr id="35" name="Line 48"/>
          <p:cNvSpPr>
            <a:spLocks noChangeShapeType="1"/>
          </p:cNvSpPr>
          <p:nvPr/>
        </p:nvSpPr>
        <p:spPr bwMode="auto">
          <a:xfrm flipH="1">
            <a:off x="3048000" y="2590800"/>
            <a:ext cx="1905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Line 49"/>
          <p:cNvSpPr>
            <a:spLocks noChangeAspect="1" noChangeShapeType="1"/>
          </p:cNvSpPr>
          <p:nvPr/>
        </p:nvSpPr>
        <p:spPr bwMode="auto">
          <a:xfrm rot="-2700000">
            <a:off x="5194300" y="1911350"/>
            <a:ext cx="0" cy="1758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SDP-MKL dual reduces to a non-smooth QCQP when </a:t>
            </a:r>
            <a:r>
              <a:rPr lang="en-US" sz="3200" b="1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d</a:t>
            </a:r>
            <a:r>
              <a:rPr lang="en-US" sz="3200" i="1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≥ 0 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Dual 	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	–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+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Y 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s. t.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SMO can not be applied since the objective is not differentiable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0464"/>
            <a:ext cx="9144000" cy="7858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Block </a:t>
            </a:r>
            <a:r>
              <a:rPr kumimoji="0" lang="en-US" sz="44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4400" b="0" i="0" u="none" strike="noStrike" kern="1200" cap="none" spc="0" normalizeH="0" baseline="-2500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MKL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Popular Kernels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Linear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Polynomial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-1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d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Gaussian (RBF)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 –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– 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Chi-Squared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 –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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Sigmoid 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tanh(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endParaRPr lang="en-US" sz="2000" b="1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should be positive definite,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 0,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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 0 and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2000" dirty="0" smtClean="0">
                <a:solidFill>
                  <a:schemeClr val="bg1"/>
                </a:solidFill>
                <a:sym typeface="Symbol"/>
              </a:rPr>
              <a:t> should be a natural number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5" name="Picture 10" descr="x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97" y="5107370"/>
            <a:ext cx="346275" cy="35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M–Y </a:t>
            </a:r>
            <a:r>
              <a:rPr lang="en-US" dirty="0" err="1" smtClean="0">
                <a:solidFill>
                  <a:schemeClr val="bg1"/>
                </a:solidFill>
              </a:rPr>
              <a:t>Regulrization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3200" b="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3200" b="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32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GB" sz="32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endParaRPr lang="en-GB" sz="3200" b="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 smtClean="0">
                <a:solidFill>
                  <a:schemeClr val="bg1"/>
                </a:solidFill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</a:rPr>
              <a:t>F</a:t>
            </a:r>
            <a:r>
              <a:rPr lang="en-GB" sz="3200" i="1" baseline="-25000" dirty="0" smtClean="0">
                <a:solidFill>
                  <a:schemeClr val="bg1"/>
                </a:solidFill>
              </a:rPr>
              <a:t>M</a:t>
            </a:r>
            <a:r>
              <a:rPr lang="en-GB" sz="3200" dirty="0" smtClean="0">
                <a:solidFill>
                  <a:schemeClr val="bg1"/>
                </a:solidFill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</a:rPr>
              <a:t>x</a:t>
            </a:r>
            <a:r>
              <a:rPr lang="en-GB" sz="3200" dirty="0" smtClean="0">
                <a:solidFill>
                  <a:schemeClr val="bg1"/>
                </a:solidFill>
              </a:rPr>
              <a:t>) = </a:t>
            </a:r>
            <a:r>
              <a:rPr lang="en-GB" sz="3200" dirty="0" err="1" smtClean="0">
                <a:solidFill>
                  <a:schemeClr val="bg1"/>
                </a:solidFill>
              </a:rPr>
              <a:t>Min</a:t>
            </a:r>
            <a:r>
              <a:rPr lang="en-GB" sz="3200" b="1" baseline="-25000" dirty="0" err="1" smtClean="0">
                <a:solidFill>
                  <a:schemeClr val="bg1"/>
                </a:solidFill>
              </a:rPr>
              <a:t>y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</a:rPr>
              <a:t>f</a:t>
            </a:r>
            <a:r>
              <a:rPr lang="en-GB" sz="3200" dirty="0" smtClean="0">
                <a:solidFill>
                  <a:schemeClr val="bg1"/>
                </a:solidFill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</a:rPr>
              <a:t>y</a:t>
            </a:r>
            <a:r>
              <a:rPr lang="en-GB" sz="3200" dirty="0" smtClean="0">
                <a:solidFill>
                  <a:schemeClr val="bg1"/>
                </a:solidFill>
              </a:rPr>
              <a:t>) + </a:t>
            </a:r>
            <a:r>
              <a:rPr lang="en-GB" sz="3200" dirty="0" smtClean="0">
                <a:solidFill>
                  <a:schemeClr val="bg1"/>
                </a:solidFill>
                <a:cs typeface="Times New Roman"/>
              </a:rPr>
              <a:t>½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b="1" dirty="0" smtClean="0">
                <a:solidFill>
                  <a:schemeClr val="bg1"/>
                </a:solidFill>
              </a:rPr>
              <a:t>y</a:t>
            </a:r>
            <a:r>
              <a:rPr lang="en-GB" sz="3200" dirty="0" smtClean="0">
                <a:solidFill>
                  <a:schemeClr val="bg1"/>
                </a:solidFill>
              </a:rPr>
              <a:t> – </a:t>
            </a:r>
            <a:r>
              <a:rPr lang="en-GB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i="1" baseline="-25000" dirty="0" smtClean="0">
                <a:solidFill>
                  <a:schemeClr val="bg1"/>
                </a:solidFill>
              </a:rPr>
              <a:t>M</a:t>
            </a:r>
            <a:r>
              <a:rPr lang="en-GB" sz="3200" baseline="30000" dirty="0" smtClean="0">
                <a:solidFill>
                  <a:schemeClr val="bg1"/>
                </a:solidFill>
              </a:rPr>
              <a:t>2</a:t>
            </a:r>
            <a:endParaRPr lang="en-GB" sz="3200" i="1" baseline="-250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F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is differentiable even when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f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is not</a:t>
            </a:r>
          </a:p>
          <a:p>
            <a:pPr>
              <a:lnSpc>
                <a:spcPts val="3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The minimum of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F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and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f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coincide</a:t>
            </a:r>
          </a:p>
        </p:txBody>
      </p:sp>
      <p:pic>
        <p:nvPicPr>
          <p:cNvPr id="6" name="Picture 5" descr="MYreg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250" y="1201658"/>
            <a:ext cx="5029500" cy="377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Block </a:t>
            </a:r>
            <a:r>
              <a:rPr lang="en-US" i="1" dirty="0" smtClean="0">
                <a:solidFill>
                  <a:schemeClr val="bg1"/>
                </a:solidFill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536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</a:rPr>
              <a:t>Block </a:t>
            </a:r>
            <a:r>
              <a:rPr lang="en-GB" sz="3200" i="1" dirty="0" smtClean="0">
                <a:solidFill>
                  <a:schemeClr val="bg1"/>
                </a:solidFill>
              </a:rPr>
              <a:t>l</a:t>
            </a:r>
            <a:r>
              <a:rPr lang="en-GB" sz="3200" baseline="-25000" dirty="0" smtClean="0">
                <a:solidFill>
                  <a:schemeClr val="bg1"/>
                </a:solidFill>
              </a:rPr>
              <a:t>1</a:t>
            </a:r>
            <a:r>
              <a:rPr lang="en-GB" sz="3200" dirty="0" smtClean="0">
                <a:solidFill>
                  <a:schemeClr val="bg1"/>
                </a:solidFill>
              </a:rPr>
              <a:t> MKL [Bach </a:t>
            </a:r>
            <a:r>
              <a:rPr lang="en-GB" sz="3200" i="1" dirty="0" smtClean="0">
                <a:solidFill>
                  <a:schemeClr val="bg1"/>
                </a:solidFill>
              </a:rPr>
              <a:t>et al.</a:t>
            </a:r>
            <a:r>
              <a:rPr lang="en-GB" sz="3200" dirty="0" smtClean="0">
                <a:solidFill>
                  <a:schemeClr val="bg1"/>
                </a:solidFill>
              </a:rPr>
              <a:t> 2004]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Min	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½ (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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)</a:t>
            </a:r>
            <a:r>
              <a:rPr lang="en-GB" sz="3200" baseline="30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C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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i="1" dirty="0" err="1" smtClean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 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+ 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½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a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baseline="30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baseline="30000" dirty="0" smtClean="0">
                <a:solidFill>
                  <a:schemeClr val="bg1"/>
                </a:solidFill>
                <a:sym typeface="Symbol" charset="2"/>
              </a:rPr>
              <a:t>2</a:t>
            </a: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   s. t. 	</a:t>
            </a:r>
            <a:r>
              <a:rPr lang="en-GB" sz="3200" i="1" dirty="0" err="1" smtClean="0">
                <a:solidFill>
                  <a:schemeClr val="bg1"/>
                </a:solidFill>
                <a:sym typeface="Symbol" charset="2"/>
              </a:rPr>
              <a:t>y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[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k </a:t>
            </a: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aseline="30000" dirty="0" err="1" smtClean="0">
                <a:solidFill>
                  <a:schemeClr val="bg1"/>
                </a:solidFill>
                <a:sym typeface="Symbol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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x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) +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b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] ≥ 1 –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endParaRPr lang="en-GB" sz="3200" i="1" baseline="-250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		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≥ 0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M-Y regularization ensures differentiability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Block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l</a:t>
            </a:r>
            <a:r>
              <a:rPr lang="en-GB" sz="3200" baseline="-25000" dirty="0" smtClean="0">
                <a:solidFill>
                  <a:schemeClr val="bg1"/>
                </a:solidFill>
                <a:sym typeface="Symbol" charset="2"/>
              </a:rPr>
              <a:t>1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regularization ensures sparseness 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Optimisation is carried out via iterative SMO</a:t>
            </a:r>
            <a:endParaRPr lang="en-GB" sz="3200" b="0" dirty="0">
              <a:solidFill>
                <a:schemeClr val="bg1"/>
              </a:solidFill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SILP-MKL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SILP-MKL [</a:t>
            </a:r>
            <a:r>
              <a:rPr lang="en-GB" sz="3200" dirty="0" err="1" smtClean="0">
                <a:solidFill>
                  <a:schemeClr val="bg1"/>
                </a:solidFill>
                <a:latin typeface="Times New Roman" pitchFamily="16" charset="0"/>
              </a:rPr>
              <a:t>Sonnenberg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</a:rPr>
              <a:t>et al.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2005</a:t>
            </a:r>
            <a:r>
              <a:rPr lang="en-GB" sz="3200" dirty="0" smtClean="0">
                <a:solidFill>
                  <a:schemeClr val="bg1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Primal	Min</a:t>
            </a:r>
            <a:r>
              <a:rPr lang="en-US" sz="3200" b="1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w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	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½ (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||</a:t>
            </a:r>
            <a:r>
              <a:rPr lang="en-GB" sz="3200" baseline="-25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)</a:t>
            </a:r>
            <a:r>
              <a:rPr lang="en-GB" sz="3200" baseline="30000" dirty="0" smtClean="0">
                <a:solidFill>
                  <a:schemeClr val="bg1"/>
                </a:solidFill>
                <a:sym typeface="Symbol" charset="2"/>
              </a:rPr>
              <a:t>2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+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C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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i="1" dirty="0" err="1" smtClean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  </a:t>
            </a: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		s. t.	</a:t>
            </a:r>
            <a:r>
              <a:rPr lang="en-GB" sz="3200" i="1" dirty="0" err="1" smtClean="0">
                <a:solidFill>
                  <a:schemeClr val="bg1"/>
                </a:solidFill>
                <a:sym typeface="Symbol" charset="2"/>
              </a:rPr>
              <a:t>y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[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k </a:t>
            </a: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w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baseline="30000" dirty="0" err="1" smtClean="0">
                <a:solidFill>
                  <a:schemeClr val="bg1"/>
                </a:solidFill>
                <a:sym typeface="Symbol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sym typeface="Symbol" charset="2"/>
              </a:rPr>
              <a:t>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  <a:sym typeface="Symbol" charset="2"/>
              </a:rPr>
              <a:t>x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) +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b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] ≥ 1 –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endParaRPr lang="en-GB" sz="3200" i="1" baseline="-250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3200" i="1" baseline="-25000" dirty="0" smtClean="0">
                <a:solidFill>
                  <a:schemeClr val="bg1"/>
                </a:solidFill>
                <a:sym typeface="Symbol" charset="2"/>
              </a:rPr>
              <a:t>			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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≥ 0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where (i</a:t>
            </a:r>
            <a:r>
              <a:rPr lang="en-GB" sz="3200" dirty="0" smtClean="0">
                <a:solidFill>
                  <a:schemeClr val="bg1"/>
                </a:solidFill>
                <a:latin typeface="+mj-lt"/>
                <a:sym typeface="Symbol" charset="2"/>
              </a:rPr>
              <a:t>mplicitly) </a:t>
            </a:r>
            <a:r>
              <a:rPr lang="en-GB" sz="3200" i="1" dirty="0" err="1" smtClean="0">
                <a:solidFill>
                  <a:schemeClr val="bg1"/>
                </a:solidFill>
                <a:latin typeface="+mj-lt"/>
                <a:sym typeface="Symbol" charset="2"/>
              </a:rPr>
              <a:t>d</a:t>
            </a:r>
            <a:r>
              <a:rPr lang="en-GB" sz="3200" i="1" baseline="-25000" dirty="0" err="1" smtClean="0">
                <a:solidFill>
                  <a:schemeClr val="bg1"/>
                </a:solidFill>
                <a:latin typeface="+mj-lt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latin typeface="+mj-lt"/>
                <a:sym typeface="Symbol" charset="2"/>
              </a:rPr>
              <a:t> ≥ 0</a:t>
            </a:r>
            <a:r>
              <a:rPr lang="en-GB" sz="3200" dirty="0" smtClean="0">
                <a:solidFill>
                  <a:schemeClr val="bg1"/>
                </a:solidFill>
                <a:latin typeface="+mj-lt"/>
                <a:cs typeface="Times New Roman" pitchFamily="16" charset="0"/>
                <a:sym typeface="Symbol" charset="2"/>
              </a:rPr>
              <a:t> and 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latin typeface="+mj-lt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+mj-lt"/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+mj-lt"/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+mj-lt"/>
                <a:cs typeface="Times New Roman" pitchFamily="16" charset="0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latin typeface="+mj-lt"/>
                <a:sym typeface="Symbol" charset="2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SILP-MKL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496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SILP-MKL [</a:t>
            </a:r>
            <a:r>
              <a:rPr lang="en-GB" sz="3200" dirty="0" err="1" smtClean="0">
                <a:solidFill>
                  <a:schemeClr val="bg1"/>
                </a:solidFill>
                <a:latin typeface="Times New Roman" pitchFamily="16" charset="0"/>
              </a:rPr>
              <a:t>Sonnenberg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</a:rPr>
              <a:t>et al.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2005</a:t>
            </a:r>
            <a:r>
              <a:rPr lang="en-GB" sz="3200" dirty="0" smtClean="0">
                <a:solidFill>
                  <a:schemeClr val="bg1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Dual	</a:t>
            </a:r>
            <a:r>
              <a:rPr lang="en-GB" sz="3200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Max</a:t>
            </a:r>
            <a:r>
              <a:rPr lang="en-GB" sz="3200" b="1" baseline="-25000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d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Min</a:t>
            </a:r>
            <a:r>
              <a:rPr lang="en-GB" sz="3200" b="1" baseline="-25000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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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(½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YK</a:t>
            </a:r>
            <a:r>
              <a:rPr lang="en-GB" sz="3200" baseline="-25000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k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–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1</a:t>
            </a:r>
            <a:r>
              <a:rPr lang="en-GB" sz="3200" i="1" baseline="300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)</a:t>
            </a: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		s. t.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i="1" dirty="0" smtClean="0">
                <a:solidFill>
                  <a:schemeClr val="bg1"/>
                </a:solidFill>
                <a:cs typeface="Times New Roman" pitchFamily="16" charset="0"/>
                <a:sym typeface="Symbol"/>
              </a:rPr>
              <a:t>			</a:t>
            </a:r>
            <a:r>
              <a:rPr lang="en-US" sz="3200" i="1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≥ 0</a:t>
            </a: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			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= 1</a:t>
            </a:r>
          </a:p>
          <a:p>
            <a:pPr>
              <a:spcBef>
                <a:spcPct val="0"/>
              </a:spcBef>
              <a:defRPr/>
            </a:pP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Iterative LP-QP solution?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+mj-lt"/>
                <a:sym typeface="Symbol" charset="2"/>
              </a:rPr>
              <a:t> A naive LP-QP solver will oscillate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SILP-MKL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SILP-MKL [</a:t>
            </a:r>
            <a:r>
              <a:rPr lang="en-GB" sz="3200" dirty="0" err="1" smtClean="0">
                <a:solidFill>
                  <a:schemeClr val="bg1"/>
                </a:solidFill>
                <a:latin typeface="Times New Roman" pitchFamily="16" charset="0"/>
              </a:rPr>
              <a:t>Sonnenberg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</a:rPr>
              <a:t>et al.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2005</a:t>
            </a:r>
            <a:r>
              <a:rPr lang="en-GB" sz="3200" dirty="0" smtClean="0">
                <a:solidFill>
                  <a:schemeClr val="bg1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Dual	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Max 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</a:t>
            </a:r>
            <a:endParaRPr lang="en-GB" sz="3200" i="1" dirty="0" smtClean="0">
              <a:solidFill>
                <a:schemeClr val="bg1"/>
              </a:solidFill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		s. t.	</a:t>
            </a:r>
            <a:r>
              <a:rPr lang="en-US" sz="3200" i="1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≥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0, 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= 1</a:t>
            </a: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			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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(½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YK</a:t>
            </a:r>
            <a:r>
              <a:rPr lang="en-GB" sz="3200" baseline="-25000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k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–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1</a:t>
            </a:r>
            <a:r>
              <a:rPr lang="en-GB" sz="3200" i="1" baseline="300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)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≥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 </a:t>
            </a: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				for all 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In each iteration find the 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that most violates the constraint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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(½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YK</a:t>
            </a:r>
            <a:r>
              <a:rPr lang="en-GB" sz="3200" baseline="-25000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k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–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1</a:t>
            </a:r>
            <a:r>
              <a:rPr lang="en-GB" sz="3200" i="1" baseline="300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)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≥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 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and add it to the working set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 This can be done using a standard SVM by solving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*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= </a:t>
            </a:r>
            <a:r>
              <a:rPr lang="en-GB" sz="3200" dirty="0" err="1" smtClean="0">
                <a:solidFill>
                  <a:schemeClr val="bg1"/>
                </a:solidFill>
                <a:sym typeface="Symbol" charset="2"/>
              </a:rPr>
              <a:t>argmin</a:t>
            </a:r>
            <a:r>
              <a:rPr lang="en-GB" sz="3200" i="1" baseline="-250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 </a:t>
            </a:r>
            <a:r>
              <a:rPr lang="en-GB" sz="3200" i="1" baseline="-25000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</a:t>
            </a:r>
            <a:r>
              <a:rPr lang="en-GB" sz="3200" i="1" baseline="-250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</a:t>
            </a:r>
            <a:r>
              <a:rPr lang="en-GB" sz="3200" i="1" baseline="-25000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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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(½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YK</a:t>
            </a:r>
            <a:r>
              <a:rPr lang="en-GB" sz="3200" baseline="-25000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k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–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1</a:t>
            </a:r>
            <a:r>
              <a:rPr lang="en-GB" sz="3200" i="1" baseline="300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)</a:t>
            </a:r>
            <a:endParaRPr lang="en-GB" sz="3200" dirty="0" smtClean="0">
              <a:solidFill>
                <a:schemeClr val="bg1"/>
              </a:solidFill>
              <a:latin typeface="Times New Roman" pitchFamily="16" charset="0"/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SILP-MKL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069975"/>
            <a:ext cx="8839200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b="0" dirty="0">
                <a:solidFill>
                  <a:schemeClr val="bg1"/>
                </a:solidFill>
              </a:rPr>
              <a:t> </a:t>
            </a:r>
            <a:r>
              <a:rPr lang="en-GB" sz="3200" b="0" dirty="0" smtClean="0">
                <a:solidFill>
                  <a:schemeClr val="bg1"/>
                </a:solidFill>
              </a:rPr>
              <a:t>SILP-MKL [</a:t>
            </a:r>
            <a:r>
              <a:rPr lang="en-GB" sz="3200" dirty="0" err="1" smtClean="0">
                <a:solidFill>
                  <a:schemeClr val="bg1"/>
                </a:solidFill>
                <a:latin typeface="Times New Roman" pitchFamily="16" charset="0"/>
              </a:rPr>
              <a:t>Sonnenberg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</a:rPr>
              <a:t>et al.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</a:rPr>
              <a:t> 2005</a:t>
            </a:r>
            <a:r>
              <a:rPr lang="en-GB" sz="3200" dirty="0" smtClean="0">
                <a:solidFill>
                  <a:schemeClr val="bg1"/>
                </a:solidFill>
              </a:rPr>
              <a:t>]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Dual	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Max 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</a:t>
            </a:r>
            <a:endParaRPr lang="en-GB" sz="3200" i="1" dirty="0" smtClean="0">
              <a:solidFill>
                <a:schemeClr val="bg1"/>
              </a:solidFill>
              <a:sym typeface="Symbol" charset="2"/>
            </a:endParaRP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		s. t.	</a:t>
            </a:r>
            <a:r>
              <a:rPr lang="en-US" sz="3200" i="1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≥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0, 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cs typeface="Times New Roman" pitchFamily="16" charset="0"/>
                <a:sym typeface="Symbol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= 1</a:t>
            </a: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			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</a:t>
            </a:r>
            <a:r>
              <a:rPr lang="en-US" sz="3200" i="1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d</a:t>
            </a:r>
            <a:r>
              <a:rPr lang="en-US" sz="3200" i="1" baseline="-25000" dirty="0" err="1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 (½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YK</a:t>
            </a:r>
            <a:r>
              <a:rPr lang="en-GB" sz="3200" baseline="-25000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k</a:t>
            </a:r>
            <a:r>
              <a:rPr lang="en-GB" sz="3200" b="1" dirty="0" err="1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Y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 – 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1</a:t>
            </a:r>
            <a:r>
              <a:rPr lang="en-GB" sz="3200" i="1" baseline="30000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t</a:t>
            </a:r>
            <a:r>
              <a:rPr lang="en-GB" sz="3200" b="1" dirty="0" smtClean="0">
                <a:solidFill>
                  <a:schemeClr val="bg1"/>
                </a:solidFill>
                <a:latin typeface="Times New Roman" pitchFamily="16" charset="0"/>
                <a:sym typeface="Symbol" charset="2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6" charset="0"/>
                <a:cs typeface="Times New Roman" pitchFamily="16" charset="0"/>
                <a:sym typeface="Symbol" charset="2"/>
              </a:rPr>
              <a:t>)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≥</a:t>
            </a:r>
            <a:r>
              <a:rPr lang="en-GB" sz="3200" i="1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 </a:t>
            </a:r>
          </a:p>
          <a:p>
            <a:pPr>
              <a:spcBef>
                <a:spcPct val="0"/>
              </a:spcBef>
              <a:defRPr/>
            </a:pPr>
            <a:r>
              <a:rPr lang="en-GB" sz="3200" dirty="0" smtClean="0">
                <a:solidFill>
                  <a:schemeClr val="bg1"/>
                </a:solidFill>
                <a:latin typeface="Times New Roman" pitchFamily="16" charset="0"/>
                <a:sym typeface="Symbol"/>
              </a:rPr>
              <a:t>				for all 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0,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GB" sz="3200" dirty="0" smtClean="0">
              <a:solidFill>
                <a:schemeClr val="bg1"/>
              </a:solidFill>
              <a:sym typeface="Symbol" charset="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The SILP (cutting plane) method can solve </a:t>
            </a:r>
            <a:r>
              <a:rPr lang="en-GB" sz="3200" smtClean="0">
                <a:solidFill>
                  <a:schemeClr val="bg1"/>
                </a:solidFill>
                <a:sym typeface="Symbol" charset="2"/>
              </a:rPr>
              <a:t>a 1M 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point problem with 20 kernels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It generalizes to regression, novelty detection, </a:t>
            </a:r>
            <a:r>
              <a:rPr lang="en-GB" sz="3200" i="1" dirty="0" smtClean="0">
                <a:solidFill>
                  <a:schemeClr val="bg1"/>
                </a:solidFill>
                <a:sym typeface="Symbol" charset="2"/>
              </a:rPr>
              <a:t>etc</a:t>
            </a: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.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GB" sz="3200" dirty="0" smtClean="0">
                <a:solidFill>
                  <a:schemeClr val="bg1"/>
                </a:solidFill>
                <a:sym typeface="Symbol" charset="2"/>
              </a:rPr>
              <a:t> The LP grows more complex with each iteration and the method does not scale well to a large number of kernels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Cutting Planes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For convex functions :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dirty="0" err="1" smtClean="0">
                <a:solidFill>
                  <a:schemeClr val="bg1"/>
                </a:solidFill>
              </a:rPr>
              <a:t>max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w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 </a:t>
            </a:r>
            <a:r>
              <a:rPr lang="en-US" sz="3200" baseline="-25000" dirty="0" err="1" smtClean="0">
                <a:solidFill>
                  <a:schemeClr val="bg1"/>
                </a:solidFill>
                <a:sym typeface="Symbol"/>
              </a:rPr>
              <a:t>G</a:t>
            </a:r>
            <a:r>
              <a:rPr lang="en-US" sz="3200" baseline="-25000" dirty="0" err="1" smtClean="0">
                <a:solidFill>
                  <a:schemeClr val="bg1"/>
                </a:solidFill>
              </a:rPr>
              <a:t>,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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f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dirty="0" smtClean="0">
                <a:solidFill>
                  <a:schemeClr val="bg1"/>
                </a:solidFill>
              </a:rPr>
              <a:t>) = </a:t>
            </a:r>
            <a:r>
              <a:rPr lang="en-US" sz="3200" dirty="0" err="1" smtClean="0">
                <a:solidFill>
                  <a:schemeClr val="bg1"/>
                </a:solidFill>
              </a:rPr>
              <a:t>argmax</a:t>
            </a:r>
            <a:r>
              <a:rPr lang="en-US" sz="3200" b="1" baseline="-25000" dirty="0" err="1" smtClean="0">
                <a:solidFill>
                  <a:schemeClr val="bg1"/>
                </a:solidFill>
              </a:rPr>
              <a:t>w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 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G</a:t>
            </a:r>
            <a:r>
              <a:rPr lang="en-US" sz="3200" dirty="0" smtClean="0">
                <a:solidFill>
                  <a:schemeClr val="bg1"/>
                </a:solidFill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3200" b="1" dirty="0" err="1" smtClean="0">
                <a:solidFill>
                  <a:schemeClr val="bg1"/>
                </a:solidFill>
              </a:rPr>
              <a:t>x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 turns out to be the set of </a:t>
            </a:r>
            <a:r>
              <a:rPr lang="en-US" sz="3200" dirty="0" err="1" smtClean="0">
                <a:solidFill>
                  <a:schemeClr val="bg1"/>
                </a:solidFill>
              </a:rPr>
              <a:t>subgradients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2867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Gradient Descent Based Methods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Chapelle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et al</a:t>
            </a:r>
            <a:r>
              <a:rPr lang="en-US" sz="3200" dirty="0" smtClean="0">
                <a:solidFill>
                  <a:schemeClr val="bg1"/>
                </a:solidFill>
              </a:rPr>
              <a:t>. ML 2002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Simple MKL (</a:t>
            </a:r>
            <a:r>
              <a:rPr lang="en-US" sz="3200" dirty="0" err="1" smtClean="0">
                <a:solidFill>
                  <a:schemeClr val="bg1"/>
                </a:solidFill>
              </a:rPr>
              <a:t>Rakotomamonjy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et al</a:t>
            </a:r>
            <a:r>
              <a:rPr lang="en-US" sz="3200" dirty="0" smtClean="0">
                <a:solidFill>
                  <a:schemeClr val="bg1"/>
                </a:solidFill>
              </a:rPr>
              <a:t>.  ICML 2007, JMLR 2008]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Generalized MKL (Varma &amp; Ray ICCV 2007, Varma &amp; Babu ICML 2009]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Local MKL [</a:t>
            </a:r>
            <a:r>
              <a:rPr lang="en-US" sz="3200" dirty="0" err="1" smtClean="0">
                <a:solidFill>
                  <a:schemeClr val="bg1"/>
                </a:solidFill>
              </a:rPr>
              <a:t>Gonen</a:t>
            </a:r>
            <a:r>
              <a:rPr lang="en-US" sz="3200" dirty="0" smtClean="0">
                <a:solidFill>
                  <a:schemeClr val="bg1"/>
                </a:solidFill>
              </a:rPr>
              <a:t> &amp; </a:t>
            </a:r>
            <a:r>
              <a:rPr lang="en-US" sz="3200" dirty="0" err="1" smtClean="0">
                <a:solidFill>
                  <a:schemeClr val="bg1"/>
                </a:solidFill>
              </a:rPr>
              <a:t>Alpaydin</a:t>
            </a:r>
            <a:r>
              <a:rPr lang="en-US" sz="3200" dirty="0" smtClean="0">
                <a:solidFill>
                  <a:schemeClr val="bg1"/>
                </a:solidFill>
              </a:rPr>
              <a:t>, ICML 2008]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Hierarchical MKL [Bach NIPS 2008]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Mixed norm MKL [Nath </a:t>
            </a:r>
            <a:r>
              <a:rPr lang="en-US" sz="3200" i="1" dirty="0" smtClean="0">
                <a:solidFill>
                  <a:schemeClr val="bg1"/>
                </a:solidFill>
              </a:rPr>
              <a:t>et al</a:t>
            </a:r>
            <a:r>
              <a:rPr lang="en-US" sz="3200" dirty="0" smtClean="0">
                <a:solidFill>
                  <a:schemeClr val="bg1"/>
                </a:solidFill>
              </a:rPr>
              <a:t>. NIPS 09]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GMKL Primal Formulation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Min</a:t>
            </a:r>
            <a:r>
              <a:rPr lang="en-US" sz="3200" b="1" baseline="-25000" dirty="0" err="1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-25000" dirty="0" err="1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baseline="-25000" dirty="0" err="1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aseline="-25000" dirty="0" err="1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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GB" sz="3200" i="1" dirty="0" smtClean="0">
                <a:solidFill>
                  <a:schemeClr val="bg1"/>
                </a:solidFill>
                <a:sym typeface="Symbol" pitchFamily="18" charset="2"/>
              </a:rPr>
              <a:t> L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GB" sz="3200" i="1" dirty="0" smtClean="0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GB" sz="3200" i="1" baseline="-25000" dirty="0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), </a:t>
            </a:r>
            <a:r>
              <a:rPr lang="en-GB" sz="3200" i="1" dirty="0" err="1" smtClean="0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GB" sz="3200" i="1" baseline="-25000" dirty="0" err="1" smtClean="0">
                <a:solidFill>
                  <a:schemeClr val="bg1"/>
                </a:solidFill>
                <a:sym typeface="Symbol" pitchFamily="18" charset="2"/>
              </a:rPr>
              <a:t>i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where </a:t>
            </a:r>
            <a:r>
              <a:rPr lang="en-GB" sz="3200" i="1" dirty="0" smtClean="0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) = </a:t>
            </a:r>
            <a:r>
              <a:rPr lang="en-GB" sz="3200" b="1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GB" sz="3200" i="1" baseline="30000" dirty="0" err="1" smtClean="0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GB" sz="3200" b="1" dirty="0" err="1" smtClean="0">
                <a:solidFill>
                  <a:schemeClr val="bg1"/>
                </a:solidFill>
                <a:sym typeface="Symbol" pitchFamily="18" charset="2"/>
              </a:rPr>
              <a:t></a:t>
            </a:r>
            <a:r>
              <a:rPr lang="en-GB" sz="3200" b="1" baseline="-25000" dirty="0" err="1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(</a:t>
            </a:r>
            <a:r>
              <a:rPr lang="en-GB" sz="3200" b="1" dirty="0" smtClean="0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) + </a:t>
            </a:r>
            <a:r>
              <a:rPr lang="en-GB" sz="3200" i="1" dirty="0" smtClean="0">
                <a:solidFill>
                  <a:schemeClr val="bg1"/>
                </a:solidFill>
                <a:sym typeface="Symbol" pitchFamily="18" charset="2"/>
              </a:rPr>
              <a:t>b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, </a:t>
            </a:r>
            <a:r>
              <a:rPr lang="en-GB" sz="3200" i="1" dirty="0" smtClean="0">
                <a:solidFill>
                  <a:schemeClr val="bg1"/>
                </a:solidFill>
                <a:sym typeface="Symbol" pitchFamily="18" charset="2"/>
              </a:rPr>
              <a:t>L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is a loss function and </a:t>
            </a:r>
            <a:r>
              <a:rPr lang="en-GB" sz="3200" i="1" dirty="0" smtClean="0">
                <a:solidFill>
                  <a:schemeClr val="bg1"/>
                </a:solidFill>
                <a:sym typeface="Symbol" pitchFamily="18" charset="2"/>
              </a:rPr>
              <a:t>r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is a </a:t>
            </a:r>
            <a:r>
              <a:rPr lang="en-GB" sz="3200" dirty="0" err="1" smtClean="0">
                <a:solidFill>
                  <a:schemeClr val="bg1"/>
                </a:solidFill>
                <a:sym typeface="Symbol" pitchFamily="18" charset="2"/>
              </a:rPr>
              <a:t>regulariser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on the kernel parameters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This formulation is not convex in general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GMKL Primal for Classification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)		= 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Min</a:t>
            </a:r>
            <a:r>
              <a:rPr lang="en-US" sz="3200" b="1" baseline="-25000" dirty="0" err="1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baseline="-25000" dirty="0" err="1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b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i="1" dirty="0" err="1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w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t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b="1" baseline="-25000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 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err="1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We optimize </a:t>
            </a:r>
            <a:r>
              <a:rPr lang="en-US" sz="3200" i="1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 using gradient descent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We need to prove that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GB" sz="3200" b="1" baseline="-25000" dirty="0" err="1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en-GB" sz="3200" i="1" dirty="0" err="1" smtClean="0">
                <a:solidFill>
                  <a:schemeClr val="bg1"/>
                </a:solidFill>
                <a:sym typeface="Symbol" pitchFamily="18" charset="2"/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 exists and calculate it efficiently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We optimize </a:t>
            </a:r>
            <a:r>
              <a:rPr lang="en-US" sz="3200" i="1" dirty="0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 using a standard SVM solver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Advantages of Learning the Kernel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Improve accuracy and generalization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Learn an RBF Kernel :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err="1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j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 = exp( –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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ik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x</a:t>
            </a:r>
            <a:r>
              <a:rPr lang="en-US" sz="3200" i="1" baseline="-25000" dirty="0" err="1" smtClean="0">
                <a:solidFill>
                  <a:schemeClr val="bg1"/>
                </a:solidFill>
                <a:sym typeface="Symbol"/>
              </a:rPr>
              <a:t>jk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Visualizing </a:t>
            </a:r>
            <a:r>
              <a:rPr lang="en-US" i="1" dirty="0" smtClean="0">
                <a:solidFill>
                  <a:schemeClr val="bg1"/>
                </a:solidFill>
              </a:rPr>
              <a:t>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" name="Picture 8" descr="toy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95400"/>
            <a:ext cx="2508250" cy="1885950"/>
          </a:xfrm>
          <a:prstGeom prst="rect">
            <a:avLst/>
          </a:prstGeom>
          <a:noFill/>
        </p:spPr>
      </p:pic>
      <p:pic>
        <p:nvPicPr>
          <p:cNvPr id="7" name="Picture 6" descr="toys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62372"/>
            <a:ext cx="4000500" cy="3009900"/>
          </a:xfrm>
          <a:prstGeom prst="rect">
            <a:avLst/>
          </a:prstGeom>
          <a:noFill/>
        </p:spPr>
      </p:pic>
      <p:pic>
        <p:nvPicPr>
          <p:cNvPr id="8" name="Picture 7" descr="toypr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3562372"/>
            <a:ext cx="4000500" cy="300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Visualizing </a:t>
            </a:r>
            <a:r>
              <a:rPr lang="en-US" i="1" dirty="0" smtClean="0">
                <a:solidFill>
                  <a:schemeClr val="bg1"/>
                </a:solidFill>
              </a:rPr>
              <a:t>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9" name="Picture 4" descr="sonar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248" y="1285860"/>
            <a:ext cx="2514600" cy="1890713"/>
          </a:xfrm>
          <a:prstGeom prst="rect">
            <a:avLst/>
          </a:prstGeom>
          <a:noFill/>
        </p:spPr>
      </p:pic>
      <p:pic>
        <p:nvPicPr>
          <p:cNvPr id="10" name="Picture 5" descr="sonarp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3562372"/>
            <a:ext cx="4000500" cy="30099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1" name="Picture 6" descr="sonars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62372"/>
            <a:ext cx="4000500" cy="30099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GMKL Differentiability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)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+ r(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 = </a:t>
            </a:r>
            <a:r>
              <a:rPr lang="en-US" sz="3200" i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 by the principle of strong duality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GB" sz="3200" b="1" baseline="-25000" dirty="0" err="1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en-GB" sz="3200" i="1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exists, by </a:t>
            </a:r>
            <a:r>
              <a:rPr lang="en-US" sz="3200" dirty="0" err="1" smtClean="0">
                <a:solidFill>
                  <a:schemeClr val="bg1"/>
                </a:solidFill>
              </a:rPr>
              <a:t>Danskin’s</a:t>
            </a:r>
            <a:r>
              <a:rPr lang="en-US" sz="3200" dirty="0" smtClean="0">
                <a:solidFill>
                  <a:schemeClr val="bg1"/>
                </a:solidFill>
              </a:rPr>
              <a:t> theorem, if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is strictly positive definite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GB" sz="3200" b="1" baseline="-25000" dirty="0" err="1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en-GB" sz="3200" b="1" dirty="0" err="1" smtClean="0">
                <a:solidFill>
                  <a:schemeClr val="bg1"/>
                </a:solidFill>
                <a:sym typeface="Symbol" pitchFamily="18" charset="2"/>
              </a:rPr>
              <a:t>K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and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GB" sz="3200" b="1" baseline="-25000" dirty="0" err="1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en-GB" sz="3200" i="1" dirty="0" err="1" smtClean="0">
                <a:solidFill>
                  <a:schemeClr val="bg1"/>
                </a:solidFill>
                <a:sym typeface="Symbol" pitchFamily="18" charset="2"/>
              </a:rPr>
              <a:t>r</a:t>
            </a:r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exist and are continuous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GMKL Gradient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Primal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= Min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W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d</a:t>
            </a:r>
            <a:r>
              <a:rPr lang="en-US" sz="3200" dirty="0" smtClean="0">
                <a:solidFill>
                  <a:schemeClr val="bg1"/>
                </a:solidFill>
              </a:rPr>
              <a:t>)	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Y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+ r(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)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   s. t.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 </a:t>
            </a:r>
          </a:p>
          <a:p>
            <a:pPr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				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GB" sz="3200" b="1" baseline="-25000" dirty="0" err="1" smtClean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en-GB" sz="3200" i="1" dirty="0" err="1" smtClean="0">
                <a:solidFill>
                  <a:schemeClr val="bg1"/>
                </a:solidFill>
                <a:sym typeface="Symbol" pitchFamily="18" charset="2"/>
              </a:rPr>
              <a:t>W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	= ( </a:t>
            </a:r>
            <a:r>
              <a:rPr lang="en-GB" sz="3200" baseline="30000" dirty="0" smtClean="0">
                <a:solidFill>
                  <a:schemeClr val="bg1"/>
                </a:solidFill>
                <a:sym typeface="Symbol" pitchFamily="18" charset="2"/>
              </a:rPr>
              <a:t>...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)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	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baseline="30000" dirty="0" err="1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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KY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		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=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	–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baseline="30000" dirty="0" err="1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err="1" smtClean="0">
                <a:solidFill>
                  <a:schemeClr val="bg1"/>
                </a:solidFill>
                <a:sym typeface="Symbol"/>
              </a:rPr>
              <a:t>Y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 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KY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*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GB" sz="3200" dirty="0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r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Final Algorithm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" y="1163638"/>
            <a:ext cx="8610600" cy="510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 Initialise </a:t>
            </a:r>
            <a:r>
              <a:rPr lang="en-GB" sz="3200" b="1" dirty="0">
                <a:solidFill>
                  <a:schemeClr val="bg1"/>
                </a:solidFill>
                <a:sym typeface="Symbol" pitchFamily="18" charset="2"/>
              </a:rPr>
              <a:t>d</a:t>
            </a:r>
            <a:r>
              <a:rPr lang="en-GB" sz="3200" b="0" baseline="30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 randomly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  <a:buFontTx/>
              <a:buAutoNum type="arabicPeriod"/>
            </a:pP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 Repeat until convergence</a:t>
            </a: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 Form </a:t>
            </a:r>
            <a:r>
              <a:rPr lang="en-GB" sz="3200" b="1" dirty="0" smtClean="0">
                <a:solidFill>
                  <a:schemeClr val="bg1"/>
                </a:solidFill>
              </a:rPr>
              <a:t>K</a:t>
            </a:r>
            <a:r>
              <a:rPr lang="en-GB" sz="3200" b="0" dirty="0" smtClean="0">
                <a:solidFill>
                  <a:schemeClr val="bg1"/>
                </a:solidFill>
              </a:rPr>
              <a:t> using the current estimate of </a:t>
            </a:r>
            <a:r>
              <a:rPr lang="en-GB" sz="3200" b="1" dirty="0" smtClean="0">
                <a:solidFill>
                  <a:schemeClr val="bg1"/>
                </a:solidFill>
              </a:rPr>
              <a:t>d</a:t>
            </a:r>
            <a:endParaRPr lang="en-GB" sz="3200" b="0" dirty="0">
              <a:solidFill>
                <a:schemeClr val="bg1"/>
              </a:solidFill>
              <a:sym typeface="Symbol" pitchFamily="18" charset="2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 Use any SVM solver to </a:t>
            </a:r>
            <a:r>
              <a:rPr lang="en-GB" sz="3200" b="0" dirty="0" smtClean="0">
                <a:solidFill>
                  <a:schemeClr val="bg1"/>
                </a:solidFill>
                <a:sym typeface="Symbol" pitchFamily="18" charset="2"/>
              </a:rPr>
              <a:t>obtain 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3200" baseline="30000" dirty="0" smtClean="0">
                <a:solidFill>
                  <a:schemeClr val="bg1"/>
                </a:solidFill>
                <a:cs typeface="Times New Roman" pitchFamily="18" charset="0"/>
                <a:sym typeface="Symbol" pitchFamily="18" charset="2"/>
              </a:rPr>
              <a:t>*</a:t>
            </a:r>
            <a:endParaRPr lang="en-GB" sz="3200" b="0" dirty="0">
              <a:solidFill>
                <a:schemeClr val="bg1"/>
              </a:solidFill>
              <a:sym typeface="Symbol" pitchFamily="18" charset="2"/>
            </a:endParaRPr>
          </a:p>
          <a:p>
            <a:pPr marL="914400" lvl="1" indent="-457200">
              <a:lnSpc>
                <a:spcPct val="90000"/>
              </a:lnSpc>
              <a:spcBef>
                <a:spcPct val="50000"/>
              </a:spcBef>
              <a:buFontTx/>
              <a:buAutoNum type="alphaLcParenR"/>
            </a:pPr>
            <a:r>
              <a:rPr lang="en-GB" sz="3200" b="0" dirty="0">
                <a:solidFill>
                  <a:schemeClr val="bg1"/>
                </a:solidFill>
                <a:sym typeface="Symbol" pitchFamily="18" charset="2"/>
              </a:rPr>
              <a:t> Update </a:t>
            </a:r>
            <a:r>
              <a:rPr lang="en-GB" sz="3200" b="1" dirty="0" smtClean="0">
                <a:solidFill>
                  <a:schemeClr val="bg1"/>
                </a:solidFill>
              </a:rPr>
              <a:t>d</a:t>
            </a:r>
            <a:r>
              <a:rPr lang="en-GB" sz="3200" b="0" i="1" baseline="30000" dirty="0" smtClean="0">
                <a:solidFill>
                  <a:schemeClr val="bg1"/>
                </a:solidFill>
              </a:rPr>
              <a:t>n</a:t>
            </a:r>
            <a:r>
              <a:rPr lang="en-GB" sz="3200" b="0" baseline="30000" dirty="0" smtClean="0">
                <a:solidFill>
                  <a:schemeClr val="bg1"/>
                </a:solidFill>
              </a:rPr>
              <a:t>+1</a:t>
            </a:r>
            <a:r>
              <a:rPr lang="en-GB" sz="3200" b="0" dirty="0" smtClean="0">
                <a:solidFill>
                  <a:schemeClr val="bg1"/>
                </a:solidFill>
              </a:rPr>
              <a:t> </a:t>
            </a:r>
            <a:r>
              <a:rPr lang="en-GB" sz="3200" b="0" dirty="0">
                <a:solidFill>
                  <a:schemeClr val="bg1"/>
                </a:solidFill>
              </a:rPr>
              <a:t>= </a:t>
            </a:r>
            <a:r>
              <a:rPr lang="en-GB" sz="3200" b="0" dirty="0" smtClean="0">
                <a:solidFill>
                  <a:schemeClr val="bg1"/>
                </a:solidFill>
              </a:rPr>
              <a:t>max(</a:t>
            </a:r>
            <a:r>
              <a:rPr lang="en-GB" sz="3200" dirty="0" smtClean="0">
                <a:solidFill>
                  <a:schemeClr val="bg1"/>
                </a:solidFill>
              </a:rPr>
              <a:t>0</a:t>
            </a:r>
            <a:r>
              <a:rPr lang="en-GB" sz="3200" b="0" dirty="0" smtClean="0">
                <a:solidFill>
                  <a:schemeClr val="bg1"/>
                </a:solidFill>
              </a:rPr>
              <a:t>, </a:t>
            </a:r>
            <a:r>
              <a:rPr lang="en-GB" sz="3200" b="1" i="1" dirty="0" smtClean="0">
                <a:solidFill>
                  <a:schemeClr val="bg1"/>
                </a:solidFill>
              </a:rPr>
              <a:t>d</a:t>
            </a:r>
            <a:r>
              <a:rPr lang="en-GB" sz="3200" b="0" i="1" baseline="30000" dirty="0" smtClean="0">
                <a:solidFill>
                  <a:schemeClr val="bg1"/>
                </a:solidFill>
              </a:rPr>
              <a:t>n</a:t>
            </a:r>
            <a:r>
              <a:rPr lang="en-GB" sz="3200" b="0" dirty="0" smtClean="0">
                <a:solidFill>
                  <a:schemeClr val="bg1"/>
                </a:solidFill>
              </a:rPr>
              <a:t> </a:t>
            </a:r>
            <a:r>
              <a:rPr lang="en-GB" sz="3200" b="0" dirty="0">
                <a:solidFill>
                  <a:schemeClr val="bg1"/>
                </a:solidFill>
              </a:rPr>
              <a:t>– </a:t>
            </a:r>
            <a:r>
              <a:rPr lang="en-GB" sz="3200" b="0" i="1" dirty="0">
                <a:solidFill>
                  <a:schemeClr val="bg1"/>
                </a:solidFill>
                <a:sym typeface="Symbol" pitchFamily="18" charset="2"/>
              </a:rPr>
              <a:t></a:t>
            </a:r>
            <a:r>
              <a:rPr lang="en-GB" sz="3200" b="0" i="1" baseline="30000" dirty="0" err="1" smtClean="0">
                <a:solidFill>
                  <a:schemeClr val="bg1"/>
                </a:solidFill>
                <a:sym typeface="Symbol" pitchFamily="18" charset="2"/>
              </a:rPr>
              <a:t>n</a:t>
            </a:r>
            <a:r>
              <a:rPr lang="en-GB" sz="3200" b="1" dirty="0" err="1" smtClean="0">
                <a:solidFill>
                  <a:schemeClr val="bg1"/>
                </a:solidFill>
                <a:sym typeface="Symbol" pitchFamily="18" charset="2"/>
              </a:rPr>
              <a:t></a:t>
            </a:r>
            <a:r>
              <a:rPr lang="en-GB" sz="3200" b="0" i="1" dirty="0" err="1" smtClean="0">
                <a:solidFill>
                  <a:schemeClr val="bg1"/>
                </a:solidFill>
              </a:rPr>
              <a:t>W</a:t>
            </a:r>
            <a:r>
              <a:rPr lang="en-GB" sz="3200" b="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endParaRPr lang="en-GB" sz="3200" b="0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endParaRPr lang="en-GB" sz="3200" b="0" dirty="0" smtClean="0">
              <a:solidFill>
                <a:schemeClr val="bg1"/>
              </a:solidFill>
              <a:sym typeface="Symbol" pitchFamily="18" charset="2"/>
            </a:endParaRPr>
          </a:p>
          <a:p>
            <a:pPr marL="457200" indent="-457200">
              <a:lnSpc>
                <a:spcPct val="90000"/>
              </a:lnSpc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sym typeface="Symbol" pitchFamily="18" charset="2"/>
              </a:rPr>
              <a:t>Code:</a:t>
            </a:r>
            <a:r>
              <a:rPr lang="en-GB" sz="2000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GB" sz="2000" b="0" dirty="0" smtClean="0">
                <a:solidFill>
                  <a:schemeClr val="bg1"/>
                </a:solidFill>
                <a:sym typeface="Symbol" pitchFamily="18" charset="2"/>
                <a:hlinkClick r:id="rId2"/>
              </a:rPr>
              <a:t>http://research.microsoft.com/~manik/code/GMKL/download.html</a:t>
            </a:r>
            <a:r>
              <a:rPr lang="en-GB" sz="2000" b="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GB" sz="2000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MKL Formulation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4282" y="1071546"/>
            <a:ext cx="8929718" cy="5572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Min	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,b</a:t>
            </a:r>
            <a:r>
              <a:rPr lang="en-US" sz="3200" baseline="-25000" dirty="0" smtClean="0">
                <a:solidFill>
                  <a:schemeClr val="bg1"/>
                </a:solidFill>
                <a:sym typeface="Symbol"/>
              </a:rPr>
              <a:t>,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+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C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+ </a:t>
            </a:r>
            <a:r>
              <a:rPr lang="en-US" sz="3200" dirty="0" smtClean="0">
                <a:solidFill>
                  <a:schemeClr val="bg1"/>
                </a:solidFill>
              </a:rPr>
              <a:t>½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	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s. t.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</a:rPr>
              <a:t>y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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w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(</a:t>
            </a:r>
            <a:r>
              <a:rPr lang="en-US" sz="3200" b="1" dirty="0" smtClean="0">
                <a:solidFill>
                  <a:schemeClr val="bg1"/>
                </a:solidFill>
              </a:rPr>
              <a:t>x</a:t>
            </a:r>
            <a:r>
              <a:rPr lang="en-US" sz="3200" i="1" baseline="-250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)+ </a:t>
            </a:r>
            <a:r>
              <a:rPr lang="en-US" sz="3200" i="1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1 –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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0,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d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bg1"/>
                </a:solidFill>
              </a:rPr>
              <a:t> 0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Max</a:t>
            </a:r>
            <a:r>
              <a:rPr lang="en-US" sz="3200" b="1" baseline="-25000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– (1/8)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sym typeface="Symbol"/>
              </a:rPr>
              <a:t>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k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YK</a:t>
            </a:r>
            <a:r>
              <a:rPr lang="en-US" sz="3200" i="1" baseline="-25000" dirty="0" smtClean="0">
                <a:solidFill>
                  <a:schemeClr val="bg1"/>
                </a:solidFill>
                <a:sym typeface="Symbol"/>
              </a:rPr>
              <a:t> k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Y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)</a:t>
            </a:r>
            <a:r>
              <a:rPr lang="en-US" sz="3200" baseline="30000" dirty="0" smtClean="0">
                <a:solidFill>
                  <a:schemeClr val="bg1"/>
                </a:solidFill>
                <a:sym typeface="Symbol"/>
              </a:rPr>
              <a:t>2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  s. t.		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i="1" baseline="30000" dirty="0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</a:rPr>
              <a:t>Y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 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= 0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		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0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</a:t>
            </a:r>
            <a:r>
              <a:rPr lang="en-US" sz="3200" dirty="0" smtClean="0">
                <a:solidFill>
                  <a:schemeClr val="bg1"/>
                </a:solidFill>
                <a:sym typeface="Symbol"/>
              </a:rPr>
              <a:t>  </a:t>
            </a:r>
            <a:r>
              <a:rPr lang="en-US" sz="3200" b="1" dirty="0" smtClean="0">
                <a:solidFill>
                  <a:schemeClr val="bg1"/>
                </a:solidFill>
                <a:sym typeface="Symbol"/>
              </a:rPr>
              <a:t>C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  <a:sym typeface="Symbol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Can be optimized via SMO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Roots of a cubic can be found analytically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  <a:sym typeface="Symbol"/>
              </a:rPr>
              <a:t> Gradients can be maintained</a:t>
            </a: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464"/>
            <a:ext cx="9144000" cy="78581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Kernel Parameter Setting - Underfitting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152400" y="989013"/>
            <a:ext cx="876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00" y="903288"/>
            <a:ext cx="9148223" cy="60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8547</TotalTime>
  <Words>3080</Words>
  <Application>Microsoft Office PowerPoint</Application>
  <PresentationFormat>On-screen Show (4:3)</PresentationFormat>
  <Paragraphs>1135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Multiple Kernel Learning</vt:lpstr>
      <vt:lpstr>Slide 2</vt:lpstr>
      <vt:lpstr>The C SVM Primal and Dual</vt:lpstr>
      <vt:lpstr>Duality</vt:lpstr>
      <vt:lpstr>Duality</vt:lpstr>
      <vt:lpstr>Karush-Kuhn-Tucker (KKT) Conditions</vt:lpstr>
      <vt:lpstr>Some Popular Kernels</vt:lpstr>
      <vt:lpstr>Advantages of Learning the Kernel</vt:lpstr>
      <vt:lpstr>Kernel Parameter Setting - Underfitting </vt:lpstr>
      <vt:lpstr>Kernel Parameter Setting </vt:lpstr>
      <vt:lpstr>Kernel Parameter Setting – Overfitting </vt:lpstr>
      <vt:lpstr>Advantages of Learning the Kernel</vt:lpstr>
      <vt:lpstr>Advantages of Learning the Kernel</vt:lpstr>
      <vt:lpstr>Advantages of Learning the Kernel</vt:lpstr>
      <vt:lpstr>MKL – Geometric Interpretation </vt:lpstr>
      <vt:lpstr>MKL – Toy Example </vt:lpstr>
      <vt:lpstr>MKL – Toy Example </vt:lpstr>
      <vt:lpstr>MKL – Toy Example </vt:lpstr>
      <vt:lpstr>MKL – Toy Example </vt:lpstr>
      <vt:lpstr>MKL – Another Toy Example </vt:lpstr>
      <vt:lpstr>MKL – Another Toy Example </vt:lpstr>
      <vt:lpstr>Object Categorization </vt:lpstr>
      <vt:lpstr>The Caltech 101 Database </vt:lpstr>
      <vt:lpstr>The Caltech 101 Database – Chairs </vt:lpstr>
      <vt:lpstr>The Caltech 101 Database – Bikes</vt:lpstr>
      <vt:lpstr>Caltech 101 – Features and Kernels</vt:lpstr>
      <vt:lpstr>Caltech 101 – Experimental Setup</vt:lpstr>
      <vt:lpstr>Caltech 101 – MKL Results  </vt:lpstr>
      <vt:lpstr>Caltech 101 – Comparisons</vt:lpstr>
      <vt:lpstr>Caltech 101 – Over Fitting? </vt:lpstr>
      <vt:lpstr>Caltech 101 – Over Fitting? </vt:lpstr>
      <vt:lpstr>Caltech 101 – Over Fitting? </vt:lpstr>
      <vt:lpstr>Caltech 101 – Over Fitting? </vt:lpstr>
      <vt:lpstr>Caltech 101 – Over Fitting? </vt:lpstr>
      <vt:lpstr>Wikipedia MM Subset</vt:lpstr>
      <vt:lpstr>Wikipedia MM Subset</vt:lpstr>
      <vt:lpstr>Feature Selection for Gender Identification</vt:lpstr>
      <vt:lpstr>Feature Selection for Gender Identification</vt:lpstr>
      <vt:lpstr>Slide 39</vt:lpstr>
      <vt:lpstr>Object Detection </vt:lpstr>
      <vt:lpstr>The PASCAL VOC Challenge Database</vt:lpstr>
      <vt:lpstr>PASCAL VOC Database – Cars</vt:lpstr>
      <vt:lpstr>PASCAL VOC Database – Dogs</vt:lpstr>
      <vt:lpstr>PASCAL VOC 2009 Database Statistics </vt:lpstr>
      <vt:lpstr>Detection By Classification </vt:lpstr>
      <vt:lpstr>Fast Detection Via a Cascade </vt:lpstr>
      <vt:lpstr>MKL Detection Overview</vt:lpstr>
      <vt:lpstr>PASCAL VOC Evaluation </vt:lpstr>
      <vt:lpstr>Some Examples of MKL Detections </vt:lpstr>
      <vt:lpstr>Some Examples of MKL Detections </vt:lpstr>
      <vt:lpstr>Some Examples of MKL Detections </vt:lpstr>
      <vt:lpstr>Some Examples of MKL Detections </vt:lpstr>
      <vt:lpstr>Performance of Individual Kernels </vt:lpstr>
      <vt:lpstr>PASCAL VOC 2009 Results</vt:lpstr>
      <vt:lpstr>MKL Formulations and Optimization</vt:lpstr>
      <vt:lpstr>Kernel Target Alignment</vt:lpstr>
      <vt:lpstr>Kernel Target Alignment</vt:lpstr>
      <vt:lpstr>Kernel Target Alignment</vt:lpstr>
      <vt:lpstr>Kernel Target Alignment</vt:lpstr>
      <vt:lpstr>Kernel Target Alignment</vt:lpstr>
      <vt:lpstr>Kernel Target Alignment</vt:lpstr>
      <vt:lpstr>Brute Force Search Over d</vt:lpstr>
      <vt:lpstr>Brute Force Search Over d</vt:lpstr>
      <vt:lpstr>Brute Force Search Over d</vt:lpstr>
      <vt:lpstr>SDP-MKL</vt:lpstr>
      <vt:lpstr>SDP-MKL</vt:lpstr>
      <vt:lpstr>SDP-MKL</vt:lpstr>
      <vt:lpstr>Improving SDP</vt:lpstr>
      <vt:lpstr>Slide 69</vt:lpstr>
      <vt:lpstr>M–Y Regulrization</vt:lpstr>
      <vt:lpstr>Block l1 MKL</vt:lpstr>
      <vt:lpstr>SILP-MKL</vt:lpstr>
      <vt:lpstr>SILP-MKL</vt:lpstr>
      <vt:lpstr>SILP-MKL</vt:lpstr>
      <vt:lpstr>SILP-MKL</vt:lpstr>
      <vt:lpstr>Cutting Planes</vt:lpstr>
      <vt:lpstr>Gradient Descent Based Methods</vt:lpstr>
      <vt:lpstr>GMKL Primal Formulation</vt:lpstr>
      <vt:lpstr>GMKL Primal for Classification</vt:lpstr>
      <vt:lpstr>Visualizing T</vt:lpstr>
      <vt:lpstr>Visualizing T</vt:lpstr>
      <vt:lpstr>GMKL Differentiability</vt:lpstr>
      <vt:lpstr>GMKL Gradient</vt:lpstr>
      <vt:lpstr>Final Algorithm</vt:lpstr>
      <vt:lpstr>L2 MKL Formulation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Machine Learning</dc:title>
  <dc:creator>Manik</dc:creator>
  <cp:lastModifiedBy>Manik</cp:lastModifiedBy>
  <cp:revision>1213</cp:revision>
  <dcterms:created xsi:type="dcterms:W3CDTF">2009-10-17T05:14:48Z</dcterms:created>
  <dcterms:modified xsi:type="dcterms:W3CDTF">2010-01-24T09:39:48Z</dcterms:modified>
</cp:coreProperties>
</file>